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63" r:id="rId3"/>
    <p:sldId id="287" r:id="rId4"/>
    <p:sldId id="272" r:id="rId5"/>
    <p:sldId id="313" r:id="rId6"/>
    <p:sldId id="288" r:id="rId7"/>
    <p:sldId id="289" r:id="rId8"/>
    <p:sldId id="290" r:id="rId9"/>
    <p:sldId id="314" r:id="rId10"/>
    <p:sldId id="291" r:id="rId11"/>
    <p:sldId id="293" r:id="rId12"/>
    <p:sldId id="294" r:id="rId13"/>
    <p:sldId id="292" r:id="rId14"/>
    <p:sldId id="316" r:id="rId15"/>
    <p:sldId id="317" r:id="rId16"/>
    <p:sldId id="318" r:id="rId17"/>
    <p:sldId id="319" r:id="rId18"/>
    <p:sldId id="320" r:id="rId19"/>
    <p:sldId id="321" r:id="rId20"/>
    <p:sldId id="286" r:id="rId21"/>
    <p:sldId id="295" r:id="rId22"/>
    <p:sldId id="296" r:id="rId23"/>
    <p:sldId id="297" r:id="rId24"/>
    <p:sldId id="298" r:id="rId25"/>
    <p:sldId id="299" r:id="rId26"/>
    <p:sldId id="300" r:id="rId27"/>
    <p:sldId id="301" r:id="rId28"/>
    <p:sldId id="322" r:id="rId29"/>
    <p:sldId id="302" r:id="rId30"/>
    <p:sldId id="303" r:id="rId31"/>
    <p:sldId id="304" r:id="rId32"/>
  </p:sldIdLst>
  <p:sldSz cx="9144000" cy="5143500" type="screen16x9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CC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40" d="100"/>
          <a:sy n="140" d="100"/>
        </p:scale>
        <p:origin x="-720" y="-19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E361F5-54AE-4E35-8F7D-BC42154B9390}" type="doc">
      <dgm:prSet loTypeId="urn:microsoft.com/office/officeart/2005/8/layout/vList6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622DF854-5918-4ED7-991C-45A43A7CEDC1}">
      <dgm:prSet phldrT="[Текст]"/>
      <dgm:spPr/>
      <dgm:t>
        <a:bodyPr/>
        <a:lstStyle/>
        <a:p>
          <a:r>
            <a:rPr lang="ru-RU" b="1" dirty="0" smtClean="0"/>
            <a:t>ПРЕДВАРИТЕЛЬНЫЙ</a:t>
          </a:r>
          <a:endParaRPr lang="ru-RU" b="1" dirty="0"/>
        </a:p>
      </dgm:t>
    </dgm:pt>
    <dgm:pt modelId="{E173C405-FFDE-4158-BF8E-AEEED6756F09}" type="parTrans" cxnId="{5D1DC399-8BBF-4A9D-8D88-C4CA397C22E3}">
      <dgm:prSet/>
      <dgm:spPr/>
      <dgm:t>
        <a:bodyPr/>
        <a:lstStyle/>
        <a:p>
          <a:endParaRPr lang="ru-RU" b="1"/>
        </a:p>
      </dgm:t>
    </dgm:pt>
    <dgm:pt modelId="{8557F001-683A-4E98-A21C-8E82F453B27B}" type="sibTrans" cxnId="{5D1DC399-8BBF-4A9D-8D88-C4CA397C22E3}">
      <dgm:prSet/>
      <dgm:spPr/>
      <dgm:t>
        <a:bodyPr/>
        <a:lstStyle/>
        <a:p>
          <a:endParaRPr lang="ru-RU" b="1"/>
        </a:p>
      </dgm:t>
    </dgm:pt>
    <dgm:pt modelId="{017C563A-F228-4BB0-A751-8B65E4009CD5}">
      <dgm:prSet phldrT="[Текст]" custT="1"/>
      <dgm:spPr/>
      <dgm:t>
        <a:bodyPr/>
        <a:lstStyle/>
        <a:p>
          <a:r>
            <a:rPr lang="ru-RU" sz="1000" b="1" dirty="0" smtClean="0"/>
            <a:t>Проводится в начале учебных занятий</a:t>
          </a:r>
          <a:endParaRPr lang="ru-RU" sz="1000" b="1" dirty="0"/>
        </a:p>
      </dgm:t>
    </dgm:pt>
    <dgm:pt modelId="{ED4943AD-29A4-4F68-8007-5876DA698DAE}" type="parTrans" cxnId="{0540CA71-267E-4FAB-B67F-62077584E830}">
      <dgm:prSet/>
      <dgm:spPr/>
      <dgm:t>
        <a:bodyPr/>
        <a:lstStyle/>
        <a:p>
          <a:endParaRPr lang="ru-RU" b="1"/>
        </a:p>
      </dgm:t>
    </dgm:pt>
    <dgm:pt modelId="{96821B85-FD74-4F68-A900-1B863133D567}" type="sibTrans" cxnId="{0540CA71-267E-4FAB-B67F-62077584E830}">
      <dgm:prSet/>
      <dgm:spPr/>
      <dgm:t>
        <a:bodyPr/>
        <a:lstStyle/>
        <a:p>
          <a:endParaRPr lang="ru-RU" b="1"/>
        </a:p>
      </dgm:t>
    </dgm:pt>
    <dgm:pt modelId="{594550A1-CF2B-4168-AAF3-58E10C90459D}">
      <dgm:prSet phldrT="[Текст]" custT="1"/>
      <dgm:spPr/>
      <dgm:t>
        <a:bodyPr/>
        <a:lstStyle/>
        <a:p>
          <a:r>
            <a:rPr lang="ru-RU" sz="1000" b="1" dirty="0" smtClean="0"/>
            <a:t>С целью изучения состава занимающихся (изучение состояния здоровья, физической и психологической подготовленности, готовности к занятиям</a:t>
          </a:r>
          <a:r>
            <a:rPr lang="ru-RU" sz="1200" b="1" dirty="0" smtClean="0"/>
            <a:t>)</a:t>
          </a:r>
          <a:endParaRPr lang="ru-RU" sz="1200" b="1" dirty="0"/>
        </a:p>
      </dgm:t>
    </dgm:pt>
    <dgm:pt modelId="{8505901E-74CF-4ACF-A435-BA94C34547C0}" type="parTrans" cxnId="{6DBFF119-6ABD-48E2-9196-DFEC073B5B88}">
      <dgm:prSet/>
      <dgm:spPr/>
      <dgm:t>
        <a:bodyPr/>
        <a:lstStyle/>
        <a:p>
          <a:endParaRPr lang="ru-RU" b="1"/>
        </a:p>
      </dgm:t>
    </dgm:pt>
    <dgm:pt modelId="{6A4509E0-CDA5-4E6F-B7F4-1BACB3D1D3E1}" type="sibTrans" cxnId="{6DBFF119-6ABD-48E2-9196-DFEC073B5B88}">
      <dgm:prSet/>
      <dgm:spPr/>
      <dgm:t>
        <a:bodyPr/>
        <a:lstStyle/>
        <a:p>
          <a:endParaRPr lang="ru-RU" b="1"/>
        </a:p>
      </dgm:t>
    </dgm:pt>
    <dgm:pt modelId="{EFAC62E9-4FD6-4693-95B2-C935E89B5803}">
      <dgm:prSet phldrT="[Текст]"/>
      <dgm:spPr/>
      <dgm:t>
        <a:bodyPr/>
        <a:lstStyle/>
        <a:p>
          <a:r>
            <a:rPr lang="ru-RU" b="1" dirty="0" smtClean="0"/>
            <a:t>ОПЕРАТИВНЫЙ</a:t>
          </a:r>
          <a:endParaRPr lang="ru-RU" b="1" dirty="0"/>
        </a:p>
      </dgm:t>
    </dgm:pt>
    <dgm:pt modelId="{22FD7AE3-C917-4972-8831-48BA32A11C45}" type="parTrans" cxnId="{C59BF88B-9AF2-4D7C-8F11-996400CB826B}">
      <dgm:prSet/>
      <dgm:spPr/>
      <dgm:t>
        <a:bodyPr/>
        <a:lstStyle/>
        <a:p>
          <a:endParaRPr lang="ru-RU" b="1"/>
        </a:p>
      </dgm:t>
    </dgm:pt>
    <dgm:pt modelId="{DA6AC836-78C4-41F1-AE8B-9A05D07245FE}" type="sibTrans" cxnId="{C59BF88B-9AF2-4D7C-8F11-996400CB826B}">
      <dgm:prSet/>
      <dgm:spPr/>
      <dgm:t>
        <a:bodyPr/>
        <a:lstStyle/>
        <a:p>
          <a:endParaRPr lang="ru-RU" b="1"/>
        </a:p>
      </dgm:t>
    </dgm:pt>
    <dgm:pt modelId="{59BEC4DB-D131-41AD-823D-291E5938693C}">
      <dgm:prSet phldrT="[Текст]" custT="1"/>
      <dgm:spPr/>
      <dgm:t>
        <a:bodyPr/>
        <a:lstStyle/>
        <a:p>
          <a:r>
            <a:rPr lang="ru-RU" sz="900" b="1" dirty="0" smtClean="0"/>
            <a:t>Предназначен для определения срочного тренировочного эффекта в рамках одного учебного занятия с целью чередования нагрузки и отдыха и регуляции динамики нагрузки</a:t>
          </a:r>
          <a:endParaRPr lang="ru-RU" sz="900" b="1" dirty="0"/>
        </a:p>
      </dgm:t>
    </dgm:pt>
    <dgm:pt modelId="{BC2935A5-0C88-41A6-9915-DC517FC72C09}" type="parTrans" cxnId="{8FC94D90-532B-4451-B475-D5DA6DCD7FEB}">
      <dgm:prSet/>
      <dgm:spPr/>
      <dgm:t>
        <a:bodyPr/>
        <a:lstStyle/>
        <a:p>
          <a:endParaRPr lang="ru-RU" b="1"/>
        </a:p>
      </dgm:t>
    </dgm:pt>
    <dgm:pt modelId="{EFB9AE40-EEBD-40EB-A028-F46A26324A6D}" type="sibTrans" cxnId="{8FC94D90-532B-4451-B475-D5DA6DCD7FEB}">
      <dgm:prSet/>
      <dgm:spPr/>
      <dgm:t>
        <a:bodyPr/>
        <a:lstStyle/>
        <a:p>
          <a:endParaRPr lang="ru-RU" b="1"/>
        </a:p>
      </dgm:t>
    </dgm:pt>
    <dgm:pt modelId="{B62D7FFD-F68F-4418-B57A-9B288392F5BF}">
      <dgm:prSet phldrT="[Текст]" custT="1"/>
      <dgm:spPr/>
      <dgm:t>
        <a:bodyPr/>
        <a:lstStyle/>
        <a:p>
          <a:r>
            <a:rPr lang="ru-RU" sz="900" b="1" dirty="0" smtClean="0"/>
            <a:t>Контроль осуществляется по таким показателям как  частота дыхания, ЧСС, работоспособность, субъективная оценка самочувствия)</a:t>
          </a:r>
          <a:endParaRPr lang="ru-RU" sz="900" b="1" dirty="0"/>
        </a:p>
      </dgm:t>
    </dgm:pt>
    <dgm:pt modelId="{C22BC647-166C-4060-9638-3D1EA9FE14EA}" type="parTrans" cxnId="{0BF9BEC6-7FE5-4951-9623-686EB748E27E}">
      <dgm:prSet/>
      <dgm:spPr/>
      <dgm:t>
        <a:bodyPr/>
        <a:lstStyle/>
        <a:p>
          <a:endParaRPr lang="ru-RU" b="1"/>
        </a:p>
      </dgm:t>
    </dgm:pt>
    <dgm:pt modelId="{A05D4D49-B808-47E2-AAFC-FE96E1E55046}" type="sibTrans" cxnId="{0BF9BEC6-7FE5-4951-9623-686EB748E27E}">
      <dgm:prSet/>
      <dgm:spPr/>
      <dgm:t>
        <a:bodyPr/>
        <a:lstStyle/>
        <a:p>
          <a:endParaRPr lang="ru-RU" b="1"/>
        </a:p>
      </dgm:t>
    </dgm:pt>
    <dgm:pt modelId="{372AA20E-EAFD-4C17-AEF6-DF9281B1B7F5}">
      <dgm:prSet/>
      <dgm:spPr/>
      <dgm:t>
        <a:bodyPr/>
        <a:lstStyle/>
        <a:p>
          <a:r>
            <a:rPr lang="ru-RU" b="1" dirty="0" smtClean="0"/>
            <a:t>ТЕКУЩИЙ</a:t>
          </a:r>
          <a:endParaRPr lang="ru-RU" b="1" dirty="0"/>
        </a:p>
      </dgm:t>
    </dgm:pt>
    <dgm:pt modelId="{24DF1417-2CD7-4F31-8361-9FBA6260BA09}" type="parTrans" cxnId="{B88353F3-53D3-4ABF-80F8-0C9DB0BC98CA}">
      <dgm:prSet/>
      <dgm:spPr/>
      <dgm:t>
        <a:bodyPr/>
        <a:lstStyle/>
        <a:p>
          <a:endParaRPr lang="ru-RU" b="1"/>
        </a:p>
      </dgm:t>
    </dgm:pt>
    <dgm:pt modelId="{1861E6A1-159E-49DB-A271-1C6CCE13032E}" type="sibTrans" cxnId="{B88353F3-53D3-4ABF-80F8-0C9DB0BC98CA}">
      <dgm:prSet/>
      <dgm:spPr/>
      <dgm:t>
        <a:bodyPr/>
        <a:lstStyle/>
        <a:p>
          <a:endParaRPr lang="ru-RU" b="1"/>
        </a:p>
      </dgm:t>
    </dgm:pt>
    <dgm:pt modelId="{B96C1C1C-D13E-47EC-9A4E-A1BF4A6E36A6}">
      <dgm:prSet/>
      <dgm:spPr/>
      <dgm:t>
        <a:bodyPr/>
        <a:lstStyle/>
        <a:p>
          <a:r>
            <a:rPr lang="ru-RU" b="1" dirty="0" smtClean="0"/>
            <a:t>ЭТАПНЫЙ</a:t>
          </a:r>
          <a:endParaRPr lang="ru-RU" b="1" dirty="0"/>
        </a:p>
      </dgm:t>
    </dgm:pt>
    <dgm:pt modelId="{19F95115-8165-44C3-8CC0-4247B2D81C29}" type="parTrans" cxnId="{E722E51B-DD7F-480F-BC01-2B853B764DF8}">
      <dgm:prSet/>
      <dgm:spPr/>
      <dgm:t>
        <a:bodyPr/>
        <a:lstStyle/>
        <a:p>
          <a:endParaRPr lang="ru-RU" b="1"/>
        </a:p>
      </dgm:t>
    </dgm:pt>
    <dgm:pt modelId="{957FC870-F6E0-4AB7-892E-951EC5470DB2}" type="sibTrans" cxnId="{E722E51B-DD7F-480F-BC01-2B853B764DF8}">
      <dgm:prSet/>
      <dgm:spPr/>
      <dgm:t>
        <a:bodyPr/>
        <a:lstStyle/>
        <a:p>
          <a:endParaRPr lang="ru-RU" b="1"/>
        </a:p>
      </dgm:t>
    </dgm:pt>
    <dgm:pt modelId="{0AB187AF-BDAF-4F2B-A7D9-83C5E0AD8D9D}">
      <dgm:prSet/>
      <dgm:spPr/>
      <dgm:t>
        <a:bodyPr/>
        <a:lstStyle/>
        <a:p>
          <a:r>
            <a:rPr lang="ru-RU" b="1" dirty="0" smtClean="0"/>
            <a:t>ИТОГОВЫЙ</a:t>
          </a:r>
          <a:endParaRPr lang="ru-RU" b="1" dirty="0"/>
        </a:p>
      </dgm:t>
    </dgm:pt>
    <dgm:pt modelId="{5C358754-B97A-490D-B122-7D888A3EBFC2}" type="parTrans" cxnId="{6DCEE36F-8F07-4096-8CB8-EFFA2BE2CCCD}">
      <dgm:prSet/>
      <dgm:spPr/>
      <dgm:t>
        <a:bodyPr/>
        <a:lstStyle/>
        <a:p>
          <a:endParaRPr lang="ru-RU" b="1"/>
        </a:p>
      </dgm:t>
    </dgm:pt>
    <dgm:pt modelId="{881A0D89-0986-496D-B5FA-6A0BF7C5F78F}" type="sibTrans" cxnId="{6DCEE36F-8F07-4096-8CB8-EFFA2BE2CCCD}">
      <dgm:prSet/>
      <dgm:spPr/>
      <dgm:t>
        <a:bodyPr/>
        <a:lstStyle/>
        <a:p>
          <a:endParaRPr lang="ru-RU" b="1"/>
        </a:p>
      </dgm:t>
    </dgm:pt>
    <dgm:pt modelId="{5289733C-CA4E-411E-849A-31E8FC3A6243}">
      <dgm:prSet custT="1"/>
      <dgm:spPr/>
      <dgm:t>
        <a:bodyPr/>
        <a:lstStyle/>
        <a:p>
          <a:r>
            <a:rPr lang="ru-RU" sz="900" b="1" dirty="0" smtClean="0"/>
            <a:t>Проводится для определения реакции организма на нагрузку после занятия. </a:t>
          </a:r>
          <a:endParaRPr lang="ru-RU" sz="900" b="1" dirty="0"/>
        </a:p>
      </dgm:t>
    </dgm:pt>
    <dgm:pt modelId="{4EBBF47A-51E5-40CB-8D3F-DB5E41E30459}" type="parTrans" cxnId="{22FD28E0-33C7-45F3-8A1B-C2E89E171D81}">
      <dgm:prSet/>
      <dgm:spPr/>
      <dgm:t>
        <a:bodyPr/>
        <a:lstStyle/>
        <a:p>
          <a:endParaRPr lang="ru-RU"/>
        </a:p>
      </dgm:t>
    </dgm:pt>
    <dgm:pt modelId="{003E5B09-38CF-4CEA-ABD5-642178E7AD03}" type="sibTrans" cxnId="{22FD28E0-33C7-45F3-8A1B-C2E89E171D81}">
      <dgm:prSet/>
      <dgm:spPr/>
      <dgm:t>
        <a:bodyPr/>
        <a:lstStyle/>
        <a:p>
          <a:endParaRPr lang="ru-RU"/>
        </a:p>
      </dgm:t>
    </dgm:pt>
    <dgm:pt modelId="{F258B8A9-C5F3-4E43-8D07-8D176FE8BDD0}">
      <dgm:prSet custT="1"/>
      <dgm:spPr/>
      <dgm:t>
        <a:bodyPr/>
        <a:lstStyle/>
        <a:p>
          <a:r>
            <a:rPr lang="ru-RU" sz="900" b="1" dirty="0" smtClean="0"/>
            <a:t>С его помощью определяют время восстановления работоспособности после различных физических нагрузок (по величине, направленности). Данные этого контроля позволяют планировать содержание ближайших занятий и величины физических нагрузок.</a:t>
          </a:r>
          <a:endParaRPr lang="ru-RU" sz="900" b="1" dirty="0"/>
        </a:p>
      </dgm:t>
    </dgm:pt>
    <dgm:pt modelId="{B9E96F78-3F75-46D6-A8A6-4F14CC402181}" type="parTrans" cxnId="{AE103D05-E59E-4840-8B19-28EDD496ABBA}">
      <dgm:prSet/>
      <dgm:spPr/>
      <dgm:t>
        <a:bodyPr/>
        <a:lstStyle/>
        <a:p>
          <a:endParaRPr lang="ru-RU"/>
        </a:p>
      </dgm:t>
    </dgm:pt>
    <dgm:pt modelId="{FDCA4863-DE29-446A-8026-F0BA95A388A2}" type="sibTrans" cxnId="{AE103D05-E59E-4840-8B19-28EDD496ABBA}">
      <dgm:prSet/>
      <dgm:spPr/>
      <dgm:t>
        <a:bodyPr/>
        <a:lstStyle/>
        <a:p>
          <a:endParaRPr lang="ru-RU"/>
        </a:p>
      </dgm:t>
    </dgm:pt>
    <dgm:pt modelId="{47F9134D-05C2-4E4C-A25D-0EC03A424B08}">
      <dgm:prSet custT="1"/>
      <dgm:spPr/>
      <dgm:t>
        <a:bodyPr/>
        <a:lstStyle/>
        <a:p>
          <a:r>
            <a:rPr lang="ru-RU" sz="1000" b="1" dirty="0" smtClean="0"/>
            <a:t>Служит для получения информации о суммарном тренировочном эффекте, полученном на протяжении четверти или серии занятий. С его помощью определяют правильность  выбора и применения средств, методов, дозирования физической нагрузки</a:t>
          </a:r>
          <a:endParaRPr lang="ru-RU" sz="1000" b="1" dirty="0"/>
        </a:p>
      </dgm:t>
    </dgm:pt>
    <dgm:pt modelId="{19B9229A-55CC-417C-BDEA-F87EE1BBDB1B}" type="parTrans" cxnId="{EC8C58F6-845F-4D09-A6B7-0F44E2AEC606}">
      <dgm:prSet/>
      <dgm:spPr/>
      <dgm:t>
        <a:bodyPr/>
        <a:lstStyle/>
        <a:p>
          <a:endParaRPr lang="ru-RU"/>
        </a:p>
      </dgm:t>
    </dgm:pt>
    <dgm:pt modelId="{8DA0AD45-E62B-470C-A845-9DBD5852E534}" type="sibTrans" cxnId="{EC8C58F6-845F-4D09-A6B7-0F44E2AEC606}">
      <dgm:prSet/>
      <dgm:spPr/>
      <dgm:t>
        <a:bodyPr/>
        <a:lstStyle/>
        <a:p>
          <a:endParaRPr lang="ru-RU"/>
        </a:p>
      </dgm:t>
    </dgm:pt>
    <dgm:pt modelId="{40676210-B8DD-438D-8AFE-F7239115B329}">
      <dgm:prSet custT="1"/>
      <dgm:spPr/>
      <dgm:t>
        <a:bodyPr/>
        <a:lstStyle/>
        <a:p>
          <a:r>
            <a:rPr lang="ru-RU" sz="900" b="1" dirty="0" smtClean="0"/>
            <a:t>Проводится в конце учебного года для определения успешности выполнения годового плана-графика учебного процесса, степени решения поставленных задач, положительных и отрицательных сторон ФВ на основании данных об уровне физической подготовленности, изменении психофизиологических показателей, уровень результатов)</a:t>
          </a:r>
          <a:endParaRPr lang="ru-RU" sz="900" b="1" dirty="0"/>
        </a:p>
      </dgm:t>
    </dgm:pt>
    <dgm:pt modelId="{00EF5257-4626-453D-87D8-B4F072812A57}" type="parTrans" cxnId="{64B04849-0C13-414F-B8E8-AB122509E4A7}">
      <dgm:prSet/>
      <dgm:spPr/>
      <dgm:t>
        <a:bodyPr/>
        <a:lstStyle/>
        <a:p>
          <a:endParaRPr lang="ru-RU"/>
        </a:p>
      </dgm:t>
    </dgm:pt>
    <dgm:pt modelId="{D3F1599A-4427-4AFA-BBD2-83680387D99B}" type="sibTrans" cxnId="{64B04849-0C13-414F-B8E8-AB122509E4A7}">
      <dgm:prSet/>
      <dgm:spPr/>
      <dgm:t>
        <a:bodyPr/>
        <a:lstStyle/>
        <a:p>
          <a:endParaRPr lang="ru-RU"/>
        </a:p>
      </dgm:t>
    </dgm:pt>
    <dgm:pt modelId="{291B75A5-CD79-49C5-8F11-86B94B412CEC}" type="pres">
      <dgm:prSet presAssocID="{6AE361F5-54AE-4E35-8F7D-BC42154B9390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ACE8D65-173B-4D90-A649-45483689CBEA}" type="pres">
      <dgm:prSet presAssocID="{622DF854-5918-4ED7-991C-45A43A7CEDC1}" presName="linNode" presStyleCnt="0"/>
      <dgm:spPr/>
    </dgm:pt>
    <dgm:pt modelId="{CFE76DA7-25CB-488C-8508-2EDDA2DB0AC0}" type="pres">
      <dgm:prSet presAssocID="{622DF854-5918-4ED7-991C-45A43A7CEDC1}" presName="parent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0AD4EB-AAF0-4470-8E4E-BBDCD28048AE}" type="pres">
      <dgm:prSet presAssocID="{622DF854-5918-4ED7-991C-45A43A7CEDC1}" presName="childShp" presStyleLbl="bg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555D64-04AE-4270-A29F-7354ED9FA49A}" type="pres">
      <dgm:prSet presAssocID="{8557F001-683A-4E98-A21C-8E82F453B27B}" presName="spacing" presStyleCnt="0"/>
      <dgm:spPr/>
    </dgm:pt>
    <dgm:pt modelId="{6E616994-3333-4FDA-B65C-9B46327C7ED1}" type="pres">
      <dgm:prSet presAssocID="{EFAC62E9-4FD6-4693-95B2-C935E89B5803}" presName="linNode" presStyleCnt="0"/>
      <dgm:spPr/>
    </dgm:pt>
    <dgm:pt modelId="{9F1E8C42-D39C-44B4-B03B-3003DA544C93}" type="pres">
      <dgm:prSet presAssocID="{EFAC62E9-4FD6-4693-95B2-C935E89B5803}" presName="parent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903B11-705A-4395-ADD2-8BB0423B1F0C}" type="pres">
      <dgm:prSet presAssocID="{EFAC62E9-4FD6-4693-95B2-C935E89B5803}" presName="childShp" presStyleLbl="bg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44B46C-9712-4C53-BC93-79AC1FE3C6FA}" type="pres">
      <dgm:prSet presAssocID="{DA6AC836-78C4-41F1-AE8B-9A05D07245FE}" presName="spacing" presStyleCnt="0"/>
      <dgm:spPr/>
    </dgm:pt>
    <dgm:pt modelId="{21221611-2533-4C2F-A548-59EFBDABD9B3}" type="pres">
      <dgm:prSet presAssocID="{372AA20E-EAFD-4C17-AEF6-DF9281B1B7F5}" presName="linNode" presStyleCnt="0"/>
      <dgm:spPr/>
    </dgm:pt>
    <dgm:pt modelId="{D13A5107-FD3C-4F44-81D5-CF9EAC347999}" type="pres">
      <dgm:prSet presAssocID="{372AA20E-EAFD-4C17-AEF6-DF9281B1B7F5}" presName="parent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1FA0D9-A97A-4684-ACFB-25CEAFED2105}" type="pres">
      <dgm:prSet presAssocID="{372AA20E-EAFD-4C17-AEF6-DF9281B1B7F5}" presName="childShp" presStyleLbl="bgAccFollowNode1" presStyleIdx="2" presStyleCnt="5" custLinFactNeighborX="3007" custLinFactNeighborY="3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EB4670-2359-4AFA-89EE-00763DD04C44}" type="pres">
      <dgm:prSet presAssocID="{1861E6A1-159E-49DB-A271-1C6CCE13032E}" presName="spacing" presStyleCnt="0"/>
      <dgm:spPr/>
    </dgm:pt>
    <dgm:pt modelId="{F6C59722-5B3B-4C2C-A0F1-9988ADFC5B27}" type="pres">
      <dgm:prSet presAssocID="{B96C1C1C-D13E-47EC-9A4E-A1BF4A6E36A6}" presName="linNode" presStyleCnt="0"/>
      <dgm:spPr/>
    </dgm:pt>
    <dgm:pt modelId="{B0229AE1-88A0-489B-BDC4-AE27C3D95F30}" type="pres">
      <dgm:prSet presAssocID="{B96C1C1C-D13E-47EC-9A4E-A1BF4A6E36A6}" presName="parent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52AD2B-05DA-41D7-896C-1EF5BD31B5E8}" type="pres">
      <dgm:prSet presAssocID="{B96C1C1C-D13E-47EC-9A4E-A1BF4A6E36A6}" presName="childShp" presStyleLbl="bg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F8E2A3-45E4-4E59-9240-B74D5A727DD2}" type="pres">
      <dgm:prSet presAssocID="{957FC870-F6E0-4AB7-892E-951EC5470DB2}" presName="spacing" presStyleCnt="0"/>
      <dgm:spPr/>
    </dgm:pt>
    <dgm:pt modelId="{8891D3F3-1E11-4F52-BE33-89B157C95C56}" type="pres">
      <dgm:prSet presAssocID="{0AB187AF-BDAF-4F2B-A7D9-83C5E0AD8D9D}" presName="linNode" presStyleCnt="0"/>
      <dgm:spPr/>
    </dgm:pt>
    <dgm:pt modelId="{83A1F697-E30C-42E5-93E6-C9889E84CA53}" type="pres">
      <dgm:prSet presAssocID="{0AB187AF-BDAF-4F2B-A7D9-83C5E0AD8D9D}" presName="parent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CA77FE-ED42-418E-B87C-C55676B8A9F9}" type="pres">
      <dgm:prSet presAssocID="{0AB187AF-BDAF-4F2B-A7D9-83C5E0AD8D9D}" presName="childShp" presStyleLbl="bg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C6EDCED-C313-4D32-9FAE-F9111E6D4598}" type="presOf" srcId="{B62D7FFD-F68F-4418-B57A-9B288392F5BF}" destId="{A3903B11-705A-4395-ADD2-8BB0423B1F0C}" srcOrd="0" destOrd="1" presId="urn:microsoft.com/office/officeart/2005/8/layout/vList6"/>
    <dgm:cxn modelId="{82B5D55C-E0B8-4D05-9CFA-C533FF576385}" type="presOf" srcId="{59BEC4DB-D131-41AD-823D-291E5938693C}" destId="{A3903B11-705A-4395-ADD2-8BB0423B1F0C}" srcOrd="0" destOrd="0" presId="urn:microsoft.com/office/officeart/2005/8/layout/vList6"/>
    <dgm:cxn modelId="{79ECA374-6861-42EE-AFF0-725A40321E4A}" type="presOf" srcId="{EFAC62E9-4FD6-4693-95B2-C935E89B5803}" destId="{9F1E8C42-D39C-44B4-B03B-3003DA544C93}" srcOrd="0" destOrd="0" presId="urn:microsoft.com/office/officeart/2005/8/layout/vList6"/>
    <dgm:cxn modelId="{E722E51B-DD7F-480F-BC01-2B853B764DF8}" srcId="{6AE361F5-54AE-4E35-8F7D-BC42154B9390}" destId="{B96C1C1C-D13E-47EC-9A4E-A1BF4A6E36A6}" srcOrd="3" destOrd="0" parTransId="{19F95115-8165-44C3-8CC0-4247B2D81C29}" sibTransId="{957FC870-F6E0-4AB7-892E-951EC5470DB2}"/>
    <dgm:cxn modelId="{94E95815-C85A-4430-A695-81C5B24EBDD3}" type="presOf" srcId="{40676210-B8DD-438D-8AFE-F7239115B329}" destId="{F1CA77FE-ED42-418E-B87C-C55676B8A9F9}" srcOrd="0" destOrd="0" presId="urn:microsoft.com/office/officeart/2005/8/layout/vList6"/>
    <dgm:cxn modelId="{0BF9BEC6-7FE5-4951-9623-686EB748E27E}" srcId="{EFAC62E9-4FD6-4693-95B2-C935E89B5803}" destId="{B62D7FFD-F68F-4418-B57A-9B288392F5BF}" srcOrd="1" destOrd="0" parTransId="{C22BC647-166C-4060-9638-3D1EA9FE14EA}" sibTransId="{A05D4D49-B808-47E2-AAFC-FE96E1E55046}"/>
    <dgm:cxn modelId="{6DBFF119-6ABD-48E2-9196-DFEC073B5B88}" srcId="{622DF854-5918-4ED7-991C-45A43A7CEDC1}" destId="{594550A1-CF2B-4168-AAF3-58E10C90459D}" srcOrd="1" destOrd="0" parTransId="{8505901E-74CF-4ACF-A435-BA94C34547C0}" sibTransId="{6A4509E0-CDA5-4E6F-B7F4-1BACB3D1D3E1}"/>
    <dgm:cxn modelId="{5D1DC399-8BBF-4A9D-8D88-C4CA397C22E3}" srcId="{6AE361F5-54AE-4E35-8F7D-BC42154B9390}" destId="{622DF854-5918-4ED7-991C-45A43A7CEDC1}" srcOrd="0" destOrd="0" parTransId="{E173C405-FFDE-4158-BF8E-AEEED6756F09}" sibTransId="{8557F001-683A-4E98-A21C-8E82F453B27B}"/>
    <dgm:cxn modelId="{EC8C58F6-845F-4D09-A6B7-0F44E2AEC606}" srcId="{B96C1C1C-D13E-47EC-9A4E-A1BF4A6E36A6}" destId="{47F9134D-05C2-4E4C-A25D-0EC03A424B08}" srcOrd="0" destOrd="0" parTransId="{19B9229A-55CC-417C-BDEA-F87EE1BBDB1B}" sibTransId="{8DA0AD45-E62B-470C-A845-9DBD5852E534}"/>
    <dgm:cxn modelId="{D7F2B30F-CBCC-4E16-98E6-2B036E95EDB5}" type="presOf" srcId="{6AE361F5-54AE-4E35-8F7D-BC42154B9390}" destId="{291B75A5-CD79-49C5-8F11-86B94B412CEC}" srcOrd="0" destOrd="0" presId="urn:microsoft.com/office/officeart/2005/8/layout/vList6"/>
    <dgm:cxn modelId="{B88353F3-53D3-4ABF-80F8-0C9DB0BC98CA}" srcId="{6AE361F5-54AE-4E35-8F7D-BC42154B9390}" destId="{372AA20E-EAFD-4C17-AEF6-DF9281B1B7F5}" srcOrd="2" destOrd="0" parTransId="{24DF1417-2CD7-4F31-8361-9FBA6260BA09}" sibTransId="{1861E6A1-159E-49DB-A271-1C6CCE13032E}"/>
    <dgm:cxn modelId="{4E80928E-06B6-4B28-AD9B-3743E735FE85}" type="presOf" srcId="{622DF854-5918-4ED7-991C-45A43A7CEDC1}" destId="{CFE76DA7-25CB-488C-8508-2EDDA2DB0AC0}" srcOrd="0" destOrd="0" presId="urn:microsoft.com/office/officeart/2005/8/layout/vList6"/>
    <dgm:cxn modelId="{18D00C89-35AC-4670-B23C-32569868F938}" type="presOf" srcId="{F258B8A9-C5F3-4E43-8D07-8D176FE8BDD0}" destId="{021FA0D9-A97A-4684-ACFB-25CEAFED2105}" srcOrd="0" destOrd="1" presId="urn:microsoft.com/office/officeart/2005/8/layout/vList6"/>
    <dgm:cxn modelId="{C59BF88B-9AF2-4D7C-8F11-996400CB826B}" srcId="{6AE361F5-54AE-4E35-8F7D-BC42154B9390}" destId="{EFAC62E9-4FD6-4693-95B2-C935E89B5803}" srcOrd="1" destOrd="0" parTransId="{22FD7AE3-C917-4972-8831-48BA32A11C45}" sibTransId="{DA6AC836-78C4-41F1-AE8B-9A05D07245FE}"/>
    <dgm:cxn modelId="{FAB44C80-DE83-461B-A129-27421523A1D2}" type="presOf" srcId="{47F9134D-05C2-4E4C-A25D-0EC03A424B08}" destId="{9D52AD2B-05DA-41D7-896C-1EF5BD31B5E8}" srcOrd="0" destOrd="0" presId="urn:microsoft.com/office/officeart/2005/8/layout/vList6"/>
    <dgm:cxn modelId="{0540CA71-267E-4FAB-B67F-62077584E830}" srcId="{622DF854-5918-4ED7-991C-45A43A7CEDC1}" destId="{017C563A-F228-4BB0-A751-8B65E4009CD5}" srcOrd="0" destOrd="0" parTransId="{ED4943AD-29A4-4F68-8007-5876DA698DAE}" sibTransId="{96821B85-FD74-4F68-A900-1B863133D567}"/>
    <dgm:cxn modelId="{64B04849-0C13-414F-B8E8-AB122509E4A7}" srcId="{0AB187AF-BDAF-4F2B-A7D9-83C5E0AD8D9D}" destId="{40676210-B8DD-438D-8AFE-F7239115B329}" srcOrd="0" destOrd="0" parTransId="{00EF5257-4626-453D-87D8-B4F072812A57}" sibTransId="{D3F1599A-4427-4AFA-BBD2-83680387D99B}"/>
    <dgm:cxn modelId="{6DCEE36F-8F07-4096-8CB8-EFFA2BE2CCCD}" srcId="{6AE361F5-54AE-4E35-8F7D-BC42154B9390}" destId="{0AB187AF-BDAF-4F2B-A7D9-83C5E0AD8D9D}" srcOrd="4" destOrd="0" parTransId="{5C358754-B97A-490D-B122-7D888A3EBFC2}" sibTransId="{881A0D89-0986-496D-B5FA-6A0BF7C5F78F}"/>
    <dgm:cxn modelId="{1BD96375-752A-4DB1-B0DA-5A90B3D43A2F}" type="presOf" srcId="{0AB187AF-BDAF-4F2B-A7D9-83C5E0AD8D9D}" destId="{83A1F697-E30C-42E5-93E6-C9889E84CA53}" srcOrd="0" destOrd="0" presId="urn:microsoft.com/office/officeart/2005/8/layout/vList6"/>
    <dgm:cxn modelId="{AE103D05-E59E-4840-8B19-28EDD496ABBA}" srcId="{372AA20E-EAFD-4C17-AEF6-DF9281B1B7F5}" destId="{F258B8A9-C5F3-4E43-8D07-8D176FE8BDD0}" srcOrd="1" destOrd="0" parTransId="{B9E96F78-3F75-46D6-A8A6-4F14CC402181}" sibTransId="{FDCA4863-DE29-446A-8026-F0BA95A388A2}"/>
    <dgm:cxn modelId="{22FD28E0-33C7-45F3-8A1B-C2E89E171D81}" srcId="{372AA20E-EAFD-4C17-AEF6-DF9281B1B7F5}" destId="{5289733C-CA4E-411E-849A-31E8FC3A6243}" srcOrd="0" destOrd="0" parTransId="{4EBBF47A-51E5-40CB-8D3F-DB5E41E30459}" sibTransId="{003E5B09-38CF-4CEA-ABD5-642178E7AD03}"/>
    <dgm:cxn modelId="{01BBD3ED-4689-425C-B39A-3BDE4B3ABF77}" type="presOf" srcId="{372AA20E-EAFD-4C17-AEF6-DF9281B1B7F5}" destId="{D13A5107-FD3C-4F44-81D5-CF9EAC347999}" srcOrd="0" destOrd="0" presId="urn:microsoft.com/office/officeart/2005/8/layout/vList6"/>
    <dgm:cxn modelId="{BD0BC64D-91F9-4C52-8ACF-7BEDD11752D7}" type="presOf" srcId="{594550A1-CF2B-4168-AAF3-58E10C90459D}" destId="{870AD4EB-AAF0-4470-8E4E-BBDCD28048AE}" srcOrd="0" destOrd="1" presId="urn:microsoft.com/office/officeart/2005/8/layout/vList6"/>
    <dgm:cxn modelId="{B4CECB59-2CA4-4C6F-BF20-F3DED69FB670}" type="presOf" srcId="{017C563A-F228-4BB0-A751-8B65E4009CD5}" destId="{870AD4EB-AAF0-4470-8E4E-BBDCD28048AE}" srcOrd="0" destOrd="0" presId="urn:microsoft.com/office/officeart/2005/8/layout/vList6"/>
    <dgm:cxn modelId="{2FBE4199-327B-48CF-B8F8-6A14AB7C4457}" type="presOf" srcId="{B96C1C1C-D13E-47EC-9A4E-A1BF4A6E36A6}" destId="{B0229AE1-88A0-489B-BDC4-AE27C3D95F30}" srcOrd="0" destOrd="0" presId="urn:microsoft.com/office/officeart/2005/8/layout/vList6"/>
    <dgm:cxn modelId="{E5F1C4D6-5A72-45DA-B5F3-9D3CB76B6DE3}" type="presOf" srcId="{5289733C-CA4E-411E-849A-31E8FC3A6243}" destId="{021FA0D9-A97A-4684-ACFB-25CEAFED2105}" srcOrd="0" destOrd="0" presId="urn:microsoft.com/office/officeart/2005/8/layout/vList6"/>
    <dgm:cxn modelId="{8FC94D90-532B-4451-B475-D5DA6DCD7FEB}" srcId="{EFAC62E9-4FD6-4693-95B2-C935E89B5803}" destId="{59BEC4DB-D131-41AD-823D-291E5938693C}" srcOrd="0" destOrd="0" parTransId="{BC2935A5-0C88-41A6-9915-DC517FC72C09}" sibTransId="{EFB9AE40-EEBD-40EB-A028-F46A26324A6D}"/>
    <dgm:cxn modelId="{592B169A-B4AE-467B-AE30-A4E9EFF0A06A}" type="presParOf" srcId="{291B75A5-CD79-49C5-8F11-86B94B412CEC}" destId="{0ACE8D65-173B-4D90-A649-45483689CBEA}" srcOrd="0" destOrd="0" presId="urn:microsoft.com/office/officeart/2005/8/layout/vList6"/>
    <dgm:cxn modelId="{C157982A-8D9D-4BF9-81BE-A9BD6ACEA0ED}" type="presParOf" srcId="{0ACE8D65-173B-4D90-A649-45483689CBEA}" destId="{CFE76DA7-25CB-488C-8508-2EDDA2DB0AC0}" srcOrd="0" destOrd="0" presId="urn:microsoft.com/office/officeart/2005/8/layout/vList6"/>
    <dgm:cxn modelId="{09D14FEA-B12B-49CF-87A2-265A5EA36214}" type="presParOf" srcId="{0ACE8D65-173B-4D90-A649-45483689CBEA}" destId="{870AD4EB-AAF0-4470-8E4E-BBDCD28048AE}" srcOrd="1" destOrd="0" presId="urn:microsoft.com/office/officeart/2005/8/layout/vList6"/>
    <dgm:cxn modelId="{307A0E9F-085A-45C2-81CD-D98D2DBDDC84}" type="presParOf" srcId="{291B75A5-CD79-49C5-8F11-86B94B412CEC}" destId="{16555D64-04AE-4270-A29F-7354ED9FA49A}" srcOrd="1" destOrd="0" presId="urn:microsoft.com/office/officeart/2005/8/layout/vList6"/>
    <dgm:cxn modelId="{91F1712C-E253-4795-A665-12A76289C73B}" type="presParOf" srcId="{291B75A5-CD79-49C5-8F11-86B94B412CEC}" destId="{6E616994-3333-4FDA-B65C-9B46327C7ED1}" srcOrd="2" destOrd="0" presId="urn:microsoft.com/office/officeart/2005/8/layout/vList6"/>
    <dgm:cxn modelId="{BE005CBF-9228-4C8A-98E6-90E925B3A15A}" type="presParOf" srcId="{6E616994-3333-4FDA-B65C-9B46327C7ED1}" destId="{9F1E8C42-D39C-44B4-B03B-3003DA544C93}" srcOrd="0" destOrd="0" presId="urn:microsoft.com/office/officeart/2005/8/layout/vList6"/>
    <dgm:cxn modelId="{BCABEE1D-7C5A-489A-A6E2-7CF88089112F}" type="presParOf" srcId="{6E616994-3333-4FDA-B65C-9B46327C7ED1}" destId="{A3903B11-705A-4395-ADD2-8BB0423B1F0C}" srcOrd="1" destOrd="0" presId="urn:microsoft.com/office/officeart/2005/8/layout/vList6"/>
    <dgm:cxn modelId="{927B97E7-72AE-417B-A7E9-1D7103B486A0}" type="presParOf" srcId="{291B75A5-CD79-49C5-8F11-86B94B412CEC}" destId="{6444B46C-9712-4C53-BC93-79AC1FE3C6FA}" srcOrd="3" destOrd="0" presId="urn:microsoft.com/office/officeart/2005/8/layout/vList6"/>
    <dgm:cxn modelId="{55463AB5-ADC5-4E0C-B2E1-08EFC0C8030F}" type="presParOf" srcId="{291B75A5-CD79-49C5-8F11-86B94B412CEC}" destId="{21221611-2533-4C2F-A548-59EFBDABD9B3}" srcOrd="4" destOrd="0" presId="urn:microsoft.com/office/officeart/2005/8/layout/vList6"/>
    <dgm:cxn modelId="{603D69CE-697E-4060-B8DC-A55C6B670336}" type="presParOf" srcId="{21221611-2533-4C2F-A548-59EFBDABD9B3}" destId="{D13A5107-FD3C-4F44-81D5-CF9EAC347999}" srcOrd="0" destOrd="0" presId="urn:microsoft.com/office/officeart/2005/8/layout/vList6"/>
    <dgm:cxn modelId="{2233E052-0481-4C91-AF03-084CFE5B50AC}" type="presParOf" srcId="{21221611-2533-4C2F-A548-59EFBDABD9B3}" destId="{021FA0D9-A97A-4684-ACFB-25CEAFED2105}" srcOrd="1" destOrd="0" presId="urn:microsoft.com/office/officeart/2005/8/layout/vList6"/>
    <dgm:cxn modelId="{52FF376F-44B6-4EDE-9A04-D0C4B5B59537}" type="presParOf" srcId="{291B75A5-CD79-49C5-8F11-86B94B412CEC}" destId="{ACEB4670-2359-4AFA-89EE-00763DD04C44}" srcOrd="5" destOrd="0" presId="urn:microsoft.com/office/officeart/2005/8/layout/vList6"/>
    <dgm:cxn modelId="{6C4CA198-F63B-4A5F-BFAE-142A3A98EC5C}" type="presParOf" srcId="{291B75A5-CD79-49C5-8F11-86B94B412CEC}" destId="{F6C59722-5B3B-4C2C-A0F1-9988ADFC5B27}" srcOrd="6" destOrd="0" presId="urn:microsoft.com/office/officeart/2005/8/layout/vList6"/>
    <dgm:cxn modelId="{9B99A7D1-418F-4C3F-9542-FC3F0B772CCA}" type="presParOf" srcId="{F6C59722-5B3B-4C2C-A0F1-9988ADFC5B27}" destId="{B0229AE1-88A0-489B-BDC4-AE27C3D95F30}" srcOrd="0" destOrd="0" presId="urn:microsoft.com/office/officeart/2005/8/layout/vList6"/>
    <dgm:cxn modelId="{102C32D5-BBEA-4A09-8599-1FBFB688B184}" type="presParOf" srcId="{F6C59722-5B3B-4C2C-A0F1-9988ADFC5B27}" destId="{9D52AD2B-05DA-41D7-896C-1EF5BD31B5E8}" srcOrd="1" destOrd="0" presId="urn:microsoft.com/office/officeart/2005/8/layout/vList6"/>
    <dgm:cxn modelId="{365D92E5-87CA-4984-952C-1B52260EC766}" type="presParOf" srcId="{291B75A5-CD79-49C5-8F11-86B94B412CEC}" destId="{BBF8E2A3-45E4-4E59-9240-B74D5A727DD2}" srcOrd="7" destOrd="0" presId="urn:microsoft.com/office/officeart/2005/8/layout/vList6"/>
    <dgm:cxn modelId="{AC767EF8-379B-43E8-94AC-780F45630B01}" type="presParOf" srcId="{291B75A5-CD79-49C5-8F11-86B94B412CEC}" destId="{8891D3F3-1E11-4F52-BE33-89B157C95C56}" srcOrd="8" destOrd="0" presId="urn:microsoft.com/office/officeart/2005/8/layout/vList6"/>
    <dgm:cxn modelId="{38FD77C6-D4FE-4921-9B5C-ADB5CA7A0B56}" type="presParOf" srcId="{8891D3F3-1E11-4F52-BE33-89B157C95C56}" destId="{83A1F697-E30C-42E5-93E6-C9889E84CA53}" srcOrd="0" destOrd="0" presId="urn:microsoft.com/office/officeart/2005/8/layout/vList6"/>
    <dgm:cxn modelId="{D7235272-B69D-4366-88F8-DFF6F6A597D7}" type="presParOf" srcId="{8891D3F3-1E11-4F52-BE33-89B157C95C56}" destId="{F1CA77FE-ED42-418E-B87C-C55676B8A9F9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5DB2E25-D48A-4826-9EAD-3CD92D6F5560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C2229DF-A528-431C-BE27-81F719406AAD}">
      <dgm:prSet phldrT="[Текст]"/>
      <dgm:spPr/>
      <dgm:t>
        <a:bodyPr/>
        <a:lstStyle/>
        <a:p>
          <a:r>
            <a:rPr lang="ru-RU" dirty="0" smtClean="0"/>
            <a:t>задачи</a:t>
          </a:r>
          <a:endParaRPr lang="ru-RU" dirty="0"/>
        </a:p>
      </dgm:t>
    </dgm:pt>
    <dgm:pt modelId="{F59A0335-516F-4DF2-B5E6-AC31DC2DDA66}" type="parTrans" cxnId="{E8AA0C8D-CA70-4392-9539-86461F1AE20A}">
      <dgm:prSet/>
      <dgm:spPr/>
      <dgm:t>
        <a:bodyPr/>
        <a:lstStyle/>
        <a:p>
          <a:endParaRPr lang="ru-RU"/>
        </a:p>
      </dgm:t>
    </dgm:pt>
    <dgm:pt modelId="{2BFB2F5A-E277-4F5E-9CD3-5ED362D1C020}" type="sibTrans" cxnId="{E8AA0C8D-CA70-4392-9539-86461F1AE20A}">
      <dgm:prSet/>
      <dgm:spPr/>
      <dgm:t>
        <a:bodyPr/>
        <a:lstStyle/>
        <a:p>
          <a:endParaRPr lang="ru-RU"/>
        </a:p>
      </dgm:t>
    </dgm:pt>
    <dgm:pt modelId="{A1AB5CBB-688D-4DF6-8908-DD43E0A8732E}">
      <dgm:prSet phldrT="[Текст]"/>
      <dgm:spPr/>
      <dgm:t>
        <a:bodyPr/>
        <a:lstStyle/>
        <a:p>
          <a:r>
            <a:rPr lang="ru-RU" dirty="0" smtClean="0"/>
            <a:t>Расширение знаний о физическом развитии</a:t>
          </a:r>
          <a:endParaRPr lang="ru-RU" dirty="0"/>
        </a:p>
      </dgm:t>
    </dgm:pt>
    <dgm:pt modelId="{E26F3D59-5587-4A27-B4C5-F88D727203B0}" type="parTrans" cxnId="{F39DA9E5-EF46-48C4-AA29-FE9FB950080E}">
      <dgm:prSet/>
      <dgm:spPr/>
      <dgm:t>
        <a:bodyPr/>
        <a:lstStyle/>
        <a:p>
          <a:endParaRPr lang="ru-RU"/>
        </a:p>
      </dgm:t>
    </dgm:pt>
    <dgm:pt modelId="{EF33F1CB-2C2C-4DC0-BB73-65632364F647}" type="sibTrans" cxnId="{F39DA9E5-EF46-48C4-AA29-FE9FB950080E}">
      <dgm:prSet/>
      <dgm:spPr/>
      <dgm:t>
        <a:bodyPr/>
        <a:lstStyle/>
        <a:p>
          <a:endParaRPr lang="ru-RU"/>
        </a:p>
      </dgm:t>
    </dgm:pt>
    <dgm:pt modelId="{CCE92079-D739-4B42-BBC1-4CA0D1109EDD}">
      <dgm:prSet phldrT="[Текст]"/>
      <dgm:spPr/>
      <dgm:t>
        <a:bodyPr/>
        <a:lstStyle/>
        <a:p>
          <a:r>
            <a:rPr lang="ru-RU" dirty="0" smtClean="0"/>
            <a:t>Приобретение навыком оценивания своего психофизического состояния</a:t>
          </a:r>
          <a:endParaRPr lang="ru-RU" dirty="0"/>
        </a:p>
      </dgm:t>
    </dgm:pt>
    <dgm:pt modelId="{3E0E0DBB-8526-4FA1-8D6D-5257F112081C}" type="parTrans" cxnId="{09CD94F8-8EBD-404F-BF28-D3AC9CC2064F}">
      <dgm:prSet/>
      <dgm:spPr/>
      <dgm:t>
        <a:bodyPr/>
        <a:lstStyle/>
        <a:p>
          <a:endParaRPr lang="ru-RU"/>
        </a:p>
      </dgm:t>
    </dgm:pt>
    <dgm:pt modelId="{C6FADC69-2F0D-45A0-9F90-06615D574CD8}" type="sibTrans" cxnId="{09CD94F8-8EBD-404F-BF28-D3AC9CC2064F}">
      <dgm:prSet/>
      <dgm:spPr/>
      <dgm:t>
        <a:bodyPr/>
        <a:lstStyle/>
        <a:p>
          <a:endParaRPr lang="ru-RU"/>
        </a:p>
      </dgm:t>
    </dgm:pt>
    <dgm:pt modelId="{E7EC3674-B643-4645-A959-F0F28F7E1BEC}">
      <dgm:prSet phldrT="[Текст]"/>
      <dgm:spPr/>
      <dgm:t>
        <a:bodyPr/>
        <a:lstStyle/>
        <a:p>
          <a:r>
            <a:rPr lang="ru-RU" dirty="0" smtClean="0"/>
            <a:t>Определение уровня физической и функциональной подготовленности с целью коррекции нагрузки</a:t>
          </a:r>
          <a:endParaRPr lang="ru-RU" dirty="0"/>
        </a:p>
      </dgm:t>
    </dgm:pt>
    <dgm:pt modelId="{E58FF083-56F9-4DC0-92E0-0ECAA58AA122}" type="parTrans" cxnId="{05A808C4-C807-473F-B5F1-947400281E54}">
      <dgm:prSet/>
      <dgm:spPr/>
      <dgm:t>
        <a:bodyPr/>
        <a:lstStyle/>
        <a:p>
          <a:endParaRPr lang="ru-RU"/>
        </a:p>
      </dgm:t>
    </dgm:pt>
    <dgm:pt modelId="{2725A6C8-9A6F-4001-8188-C8279AA7A8F2}" type="sibTrans" cxnId="{05A808C4-C807-473F-B5F1-947400281E54}">
      <dgm:prSet/>
      <dgm:spPr/>
      <dgm:t>
        <a:bodyPr/>
        <a:lstStyle/>
        <a:p>
          <a:endParaRPr lang="ru-RU"/>
        </a:p>
      </dgm:t>
    </dgm:pt>
    <dgm:pt modelId="{E0C1FFDC-4BDB-480F-887E-4C6DB8F9A723}" type="pres">
      <dgm:prSet presAssocID="{E5DB2E25-D48A-4826-9EAD-3CD92D6F5560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424C30A5-7A9C-41F8-B3DE-DC165722A241}" type="pres">
      <dgm:prSet presAssocID="{7C2229DF-A528-431C-BE27-81F719406AAD}" presName="thickLine" presStyleLbl="alignNode1" presStyleIdx="0" presStyleCnt="1"/>
      <dgm:spPr/>
    </dgm:pt>
    <dgm:pt modelId="{781A96DC-AF71-492F-A6AC-A6BE8921EB81}" type="pres">
      <dgm:prSet presAssocID="{7C2229DF-A528-431C-BE27-81F719406AAD}" presName="horz1" presStyleCnt="0"/>
      <dgm:spPr/>
    </dgm:pt>
    <dgm:pt modelId="{912A9656-D23F-4BB1-A818-8D144BC1498E}" type="pres">
      <dgm:prSet presAssocID="{7C2229DF-A528-431C-BE27-81F719406AAD}" presName="tx1" presStyleLbl="revTx" presStyleIdx="0" presStyleCnt="4"/>
      <dgm:spPr/>
      <dgm:t>
        <a:bodyPr/>
        <a:lstStyle/>
        <a:p>
          <a:endParaRPr lang="ru-RU"/>
        </a:p>
      </dgm:t>
    </dgm:pt>
    <dgm:pt modelId="{B51FB945-DA50-41AD-81D4-6CC5ED0F229A}" type="pres">
      <dgm:prSet presAssocID="{7C2229DF-A528-431C-BE27-81F719406AAD}" presName="vert1" presStyleCnt="0"/>
      <dgm:spPr/>
    </dgm:pt>
    <dgm:pt modelId="{A768B0FD-04AF-459B-8E36-DDB4EB5C7E78}" type="pres">
      <dgm:prSet presAssocID="{A1AB5CBB-688D-4DF6-8908-DD43E0A8732E}" presName="vertSpace2a" presStyleCnt="0"/>
      <dgm:spPr/>
    </dgm:pt>
    <dgm:pt modelId="{906258E1-7151-479F-86EB-8C15EA99818D}" type="pres">
      <dgm:prSet presAssocID="{A1AB5CBB-688D-4DF6-8908-DD43E0A8732E}" presName="horz2" presStyleCnt="0"/>
      <dgm:spPr/>
    </dgm:pt>
    <dgm:pt modelId="{03362738-01E1-4284-86F0-704044A91129}" type="pres">
      <dgm:prSet presAssocID="{A1AB5CBB-688D-4DF6-8908-DD43E0A8732E}" presName="horzSpace2" presStyleCnt="0"/>
      <dgm:spPr/>
    </dgm:pt>
    <dgm:pt modelId="{D0FB64ED-1A51-4225-82F6-CC5A789BC590}" type="pres">
      <dgm:prSet presAssocID="{A1AB5CBB-688D-4DF6-8908-DD43E0A8732E}" presName="tx2" presStyleLbl="revTx" presStyleIdx="1" presStyleCnt="4"/>
      <dgm:spPr/>
      <dgm:t>
        <a:bodyPr/>
        <a:lstStyle/>
        <a:p>
          <a:endParaRPr lang="ru-RU"/>
        </a:p>
      </dgm:t>
    </dgm:pt>
    <dgm:pt modelId="{1EC466AD-DA5E-44FA-9B14-58605D0D2B81}" type="pres">
      <dgm:prSet presAssocID="{A1AB5CBB-688D-4DF6-8908-DD43E0A8732E}" presName="vert2" presStyleCnt="0"/>
      <dgm:spPr/>
    </dgm:pt>
    <dgm:pt modelId="{3FBE0DCB-D258-4CFB-BC48-CA1F8F3403F9}" type="pres">
      <dgm:prSet presAssocID="{A1AB5CBB-688D-4DF6-8908-DD43E0A8732E}" presName="thinLine2b" presStyleLbl="callout" presStyleIdx="0" presStyleCnt="3"/>
      <dgm:spPr/>
    </dgm:pt>
    <dgm:pt modelId="{81FBDA61-7D96-4733-8CA7-F073E4241410}" type="pres">
      <dgm:prSet presAssocID="{A1AB5CBB-688D-4DF6-8908-DD43E0A8732E}" presName="vertSpace2b" presStyleCnt="0"/>
      <dgm:spPr/>
    </dgm:pt>
    <dgm:pt modelId="{C6E1C8CF-0302-4D34-8508-2A591CD70D64}" type="pres">
      <dgm:prSet presAssocID="{CCE92079-D739-4B42-BBC1-4CA0D1109EDD}" presName="horz2" presStyleCnt="0"/>
      <dgm:spPr/>
    </dgm:pt>
    <dgm:pt modelId="{696117DC-46CF-4661-8DB9-9BDFB3008D3C}" type="pres">
      <dgm:prSet presAssocID="{CCE92079-D739-4B42-BBC1-4CA0D1109EDD}" presName="horzSpace2" presStyleCnt="0"/>
      <dgm:spPr/>
    </dgm:pt>
    <dgm:pt modelId="{C1362626-2F44-4A62-BE6D-AA3627E2C53A}" type="pres">
      <dgm:prSet presAssocID="{CCE92079-D739-4B42-BBC1-4CA0D1109EDD}" presName="tx2" presStyleLbl="revTx" presStyleIdx="2" presStyleCnt="4"/>
      <dgm:spPr/>
      <dgm:t>
        <a:bodyPr/>
        <a:lstStyle/>
        <a:p>
          <a:endParaRPr lang="ru-RU"/>
        </a:p>
      </dgm:t>
    </dgm:pt>
    <dgm:pt modelId="{B2498AB5-BAB7-46D8-9AF2-3F858A14A887}" type="pres">
      <dgm:prSet presAssocID="{CCE92079-D739-4B42-BBC1-4CA0D1109EDD}" presName="vert2" presStyleCnt="0"/>
      <dgm:spPr/>
    </dgm:pt>
    <dgm:pt modelId="{FE8998B1-E666-4BA2-8053-46707F61D40C}" type="pres">
      <dgm:prSet presAssocID="{CCE92079-D739-4B42-BBC1-4CA0D1109EDD}" presName="thinLine2b" presStyleLbl="callout" presStyleIdx="1" presStyleCnt="3"/>
      <dgm:spPr/>
    </dgm:pt>
    <dgm:pt modelId="{1A65D018-5B3E-4994-8E84-2F9BF9322283}" type="pres">
      <dgm:prSet presAssocID="{CCE92079-D739-4B42-BBC1-4CA0D1109EDD}" presName="vertSpace2b" presStyleCnt="0"/>
      <dgm:spPr/>
    </dgm:pt>
    <dgm:pt modelId="{45FC8D2E-64FF-4F41-AD15-6A7EB2567458}" type="pres">
      <dgm:prSet presAssocID="{E7EC3674-B643-4645-A959-F0F28F7E1BEC}" presName="horz2" presStyleCnt="0"/>
      <dgm:spPr/>
    </dgm:pt>
    <dgm:pt modelId="{1E431789-21D2-4D2F-8FED-5FBB5F0515BB}" type="pres">
      <dgm:prSet presAssocID="{E7EC3674-B643-4645-A959-F0F28F7E1BEC}" presName="horzSpace2" presStyleCnt="0"/>
      <dgm:spPr/>
    </dgm:pt>
    <dgm:pt modelId="{85007A3D-6B3D-4A24-9971-ABA8E5FD8EB6}" type="pres">
      <dgm:prSet presAssocID="{E7EC3674-B643-4645-A959-F0F28F7E1BEC}" presName="tx2" presStyleLbl="revTx" presStyleIdx="3" presStyleCnt="4"/>
      <dgm:spPr/>
      <dgm:t>
        <a:bodyPr/>
        <a:lstStyle/>
        <a:p>
          <a:endParaRPr lang="ru-RU"/>
        </a:p>
      </dgm:t>
    </dgm:pt>
    <dgm:pt modelId="{047670D4-EEFF-4548-92A0-3BE34E63F346}" type="pres">
      <dgm:prSet presAssocID="{E7EC3674-B643-4645-A959-F0F28F7E1BEC}" presName="vert2" presStyleCnt="0"/>
      <dgm:spPr/>
    </dgm:pt>
    <dgm:pt modelId="{9D725567-FB58-4FF8-892F-E0425021A4BA}" type="pres">
      <dgm:prSet presAssocID="{E7EC3674-B643-4645-A959-F0F28F7E1BEC}" presName="thinLine2b" presStyleLbl="callout" presStyleIdx="2" presStyleCnt="3"/>
      <dgm:spPr/>
    </dgm:pt>
    <dgm:pt modelId="{BBD9326F-772A-4ED4-A38D-A67BCB3E2F20}" type="pres">
      <dgm:prSet presAssocID="{E7EC3674-B643-4645-A959-F0F28F7E1BEC}" presName="vertSpace2b" presStyleCnt="0"/>
      <dgm:spPr/>
    </dgm:pt>
  </dgm:ptLst>
  <dgm:cxnLst>
    <dgm:cxn modelId="{09CD94F8-8EBD-404F-BF28-D3AC9CC2064F}" srcId="{7C2229DF-A528-431C-BE27-81F719406AAD}" destId="{CCE92079-D739-4B42-BBC1-4CA0D1109EDD}" srcOrd="1" destOrd="0" parTransId="{3E0E0DBB-8526-4FA1-8D6D-5257F112081C}" sibTransId="{C6FADC69-2F0D-45A0-9F90-06615D574CD8}"/>
    <dgm:cxn modelId="{E8AA0C8D-CA70-4392-9539-86461F1AE20A}" srcId="{E5DB2E25-D48A-4826-9EAD-3CD92D6F5560}" destId="{7C2229DF-A528-431C-BE27-81F719406AAD}" srcOrd="0" destOrd="0" parTransId="{F59A0335-516F-4DF2-B5E6-AC31DC2DDA66}" sibTransId="{2BFB2F5A-E277-4F5E-9CD3-5ED362D1C020}"/>
    <dgm:cxn modelId="{D52D6643-7200-4D76-A1AE-CBBE4D9C45A4}" type="presOf" srcId="{CCE92079-D739-4B42-BBC1-4CA0D1109EDD}" destId="{C1362626-2F44-4A62-BE6D-AA3627E2C53A}" srcOrd="0" destOrd="0" presId="urn:microsoft.com/office/officeart/2008/layout/LinedList"/>
    <dgm:cxn modelId="{589B7650-4CA5-4229-B318-66A9809382CF}" type="presOf" srcId="{A1AB5CBB-688D-4DF6-8908-DD43E0A8732E}" destId="{D0FB64ED-1A51-4225-82F6-CC5A789BC590}" srcOrd="0" destOrd="0" presId="urn:microsoft.com/office/officeart/2008/layout/LinedList"/>
    <dgm:cxn modelId="{4D4AEE85-6984-4568-8C10-24BD3F0250BD}" type="presOf" srcId="{E7EC3674-B643-4645-A959-F0F28F7E1BEC}" destId="{85007A3D-6B3D-4A24-9971-ABA8E5FD8EB6}" srcOrd="0" destOrd="0" presId="urn:microsoft.com/office/officeart/2008/layout/LinedList"/>
    <dgm:cxn modelId="{F39DA9E5-EF46-48C4-AA29-FE9FB950080E}" srcId="{7C2229DF-A528-431C-BE27-81F719406AAD}" destId="{A1AB5CBB-688D-4DF6-8908-DD43E0A8732E}" srcOrd="0" destOrd="0" parTransId="{E26F3D59-5587-4A27-B4C5-F88D727203B0}" sibTransId="{EF33F1CB-2C2C-4DC0-BB73-65632364F647}"/>
    <dgm:cxn modelId="{05A808C4-C807-473F-B5F1-947400281E54}" srcId="{7C2229DF-A528-431C-BE27-81F719406AAD}" destId="{E7EC3674-B643-4645-A959-F0F28F7E1BEC}" srcOrd="2" destOrd="0" parTransId="{E58FF083-56F9-4DC0-92E0-0ECAA58AA122}" sibTransId="{2725A6C8-9A6F-4001-8188-C8279AA7A8F2}"/>
    <dgm:cxn modelId="{384E54D5-08F1-40E7-8E9F-5027780D1FA3}" type="presOf" srcId="{E5DB2E25-D48A-4826-9EAD-3CD92D6F5560}" destId="{E0C1FFDC-4BDB-480F-887E-4C6DB8F9A723}" srcOrd="0" destOrd="0" presId="urn:microsoft.com/office/officeart/2008/layout/LinedList"/>
    <dgm:cxn modelId="{C4825E74-86D3-46C6-BA2B-51646E542D1F}" type="presOf" srcId="{7C2229DF-A528-431C-BE27-81F719406AAD}" destId="{912A9656-D23F-4BB1-A818-8D144BC1498E}" srcOrd="0" destOrd="0" presId="urn:microsoft.com/office/officeart/2008/layout/LinedList"/>
    <dgm:cxn modelId="{1844897C-8E4F-4DDE-9638-F9A386637B52}" type="presParOf" srcId="{E0C1FFDC-4BDB-480F-887E-4C6DB8F9A723}" destId="{424C30A5-7A9C-41F8-B3DE-DC165722A241}" srcOrd="0" destOrd="0" presId="urn:microsoft.com/office/officeart/2008/layout/LinedList"/>
    <dgm:cxn modelId="{03EE670C-75A6-4BD9-B423-086CC2338519}" type="presParOf" srcId="{E0C1FFDC-4BDB-480F-887E-4C6DB8F9A723}" destId="{781A96DC-AF71-492F-A6AC-A6BE8921EB81}" srcOrd="1" destOrd="0" presId="urn:microsoft.com/office/officeart/2008/layout/LinedList"/>
    <dgm:cxn modelId="{1A5D5334-BC03-43B1-BC32-124F668613D2}" type="presParOf" srcId="{781A96DC-AF71-492F-A6AC-A6BE8921EB81}" destId="{912A9656-D23F-4BB1-A818-8D144BC1498E}" srcOrd="0" destOrd="0" presId="urn:microsoft.com/office/officeart/2008/layout/LinedList"/>
    <dgm:cxn modelId="{C5037420-83BF-4777-AFFC-CD4E389B70D7}" type="presParOf" srcId="{781A96DC-AF71-492F-A6AC-A6BE8921EB81}" destId="{B51FB945-DA50-41AD-81D4-6CC5ED0F229A}" srcOrd="1" destOrd="0" presId="urn:microsoft.com/office/officeart/2008/layout/LinedList"/>
    <dgm:cxn modelId="{2EF2D668-95C0-4892-AB30-7C1D41952C1E}" type="presParOf" srcId="{B51FB945-DA50-41AD-81D4-6CC5ED0F229A}" destId="{A768B0FD-04AF-459B-8E36-DDB4EB5C7E78}" srcOrd="0" destOrd="0" presId="urn:microsoft.com/office/officeart/2008/layout/LinedList"/>
    <dgm:cxn modelId="{6B49AA70-0BD0-4115-889E-D307AB0A984F}" type="presParOf" srcId="{B51FB945-DA50-41AD-81D4-6CC5ED0F229A}" destId="{906258E1-7151-479F-86EB-8C15EA99818D}" srcOrd="1" destOrd="0" presId="urn:microsoft.com/office/officeart/2008/layout/LinedList"/>
    <dgm:cxn modelId="{A95E614B-E883-45E8-B0FA-A60E4B10ADC8}" type="presParOf" srcId="{906258E1-7151-479F-86EB-8C15EA99818D}" destId="{03362738-01E1-4284-86F0-704044A91129}" srcOrd="0" destOrd="0" presId="urn:microsoft.com/office/officeart/2008/layout/LinedList"/>
    <dgm:cxn modelId="{CB6CFC4A-C8C2-4CCC-9179-C3B71A7B62D1}" type="presParOf" srcId="{906258E1-7151-479F-86EB-8C15EA99818D}" destId="{D0FB64ED-1A51-4225-82F6-CC5A789BC590}" srcOrd="1" destOrd="0" presId="urn:microsoft.com/office/officeart/2008/layout/LinedList"/>
    <dgm:cxn modelId="{2C84D43D-B0DA-4399-A086-557F10E3794F}" type="presParOf" srcId="{906258E1-7151-479F-86EB-8C15EA99818D}" destId="{1EC466AD-DA5E-44FA-9B14-58605D0D2B81}" srcOrd="2" destOrd="0" presId="urn:microsoft.com/office/officeart/2008/layout/LinedList"/>
    <dgm:cxn modelId="{63A52D46-617A-48F5-82D7-B2CD44368F48}" type="presParOf" srcId="{B51FB945-DA50-41AD-81D4-6CC5ED0F229A}" destId="{3FBE0DCB-D258-4CFB-BC48-CA1F8F3403F9}" srcOrd="2" destOrd="0" presId="urn:microsoft.com/office/officeart/2008/layout/LinedList"/>
    <dgm:cxn modelId="{8C363092-8A0E-44DA-9F49-813F9C8F69E0}" type="presParOf" srcId="{B51FB945-DA50-41AD-81D4-6CC5ED0F229A}" destId="{81FBDA61-7D96-4733-8CA7-F073E4241410}" srcOrd="3" destOrd="0" presId="urn:microsoft.com/office/officeart/2008/layout/LinedList"/>
    <dgm:cxn modelId="{6232FC87-4756-4B5E-B676-805F73EF614C}" type="presParOf" srcId="{B51FB945-DA50-41AD-81D4-6CC5ED0F229A}" destId="{C6E1C8CF-0302-4D34-8508-2A591CD70D64}" srcOrd="4" destOrd="0" presId="urn:microsoft.com/office/officeart/2008/layout/LinedList"/>
    <dgm:cxn modelId="{C9C5B4D7-01B4-4D6E-BA35-94A54DA3233B}" type="presParOf" srcId="{C6E1C8CF-0302-4D34-8508-2A591CD70D64}" destId="{696117DC-46CF-4661-8DB9-9BDFB3008D3C}" srcOrd="0" destOrd="0" presId="urn:microsoft.com/office/officeart/2008/layout/LinedList"/>
    <dgm:cxn modelId="{0E1A760B-C408-448B-9FF6-0008FB0FF9F9}" type="presParOf" srcId="{C6E1C8CF-0302-4D34-8508-2A591CD70D64}" destId="{C1362626-2F44-4A62-BE6D-AA3627E2C53A}" srcOrd="1" destOrd="0" presId="urn:microsoft.com/office/officeart/2008/layout/LinedList"/>
    <dgm:cxn modelId="{FE43F18D-BEB3-4696-ADA6-29213B6933CE}" type="presParOf" srcId="{C6E1C8CF-0302-4D34-8508-2A591CD70D64}" destId="{B2498AB5-BAB7-46D8-9AF2-3F858A14A887}" srcOrd="2" destOrd="0" presId="urn:microsoft.com/office/officeart/2008/layout/LinedList"/>
    <dgm:cxn modelId="{B5A2DA6D-10FF-4FFA-A9AB-63F065796CA3}" type="presParOf" srcId="{B51FB945-DA50-41AD-81D4-6CC5ED0F229A}" destId="{FE8998B1-E666-4BA2-8053-46707F61D40C}" srcOrd="5" destOrd="0" presId="urn:microsoft.com/office/officeart/2008/layout/LinedList"/>
    <dgm:cxn modelId="{AD227CB0-DFDD-4E26-A003-6AA7ADBDDC4A}" type="presParOf" srcId="{B51FB945-DA50-41AD-81D4-6CC5ED0F229A}" destId="{1A65D018-5B3E-4994-8E84-2F9BF9322283}" srcOrd="6" destOrd="0" presId="urn:microsoft.com/office/officeart/2008/layout/LinedList"/>
    <dgm:cxn modelId="{DA4407FC-7245-464C-80C3-14EC29741FD9}" type="presParOf" srcId="{B51FB945-DA50-41AD-81D4-6CC5ED0F229A}" destId="{45FC8D2E-64FF-4F41-AD15-6A7EB2567458}" srcOrd="7" destOrd="0" presId="urn:microsoft.com/office/officeart/2008/layout/LinedList"/>
    <dgm:cxn modelId="{9F1455F9-D1A5-4FD8-AFCD-BCBCA9B1E639}" type="presParOf" srcId="{45FC8D2E-64FF-4F41-AD15-6A7EB2567458}" destId="{1E431789-21D2-4D2F-8FED-5FBB5F0515BB}" srcOrd="0" destOrd="0" presId="urn:microsoft.com/office/officeart/2008/layout/LinedList"/>
    <dgm:cxn modelId="{8DBC3E8D-2160-4DDC-AA73-188CAC03CDA3}" type="presParOf" srcId="{45FC8D2E-64FF-4F41-AD15-6A7EB2567458}" destId="{85007A3D-6B3D-4A24-9971-ABA8E5FD8EB6}" srcOrd="1" destOrd="0" presId="urn:microsoft.com/office/officeart/2008/layout/LinedList"/>
    <dgm:cxn modelId="{F6FE36EA-2799-46E8-A213-2316D8874637}" type="presParOf" srcId="{45FC8D2E-64FF-4F41-AD15-6A7EB2567458}" destId="{047670D4-EEFF-4548-92A0-3BE34E63F346}" srcOrd="2" destOrd="0" presId="urn:microsoft.com/office/officeart/2008/layout/LinedList"/>
    <dgm:cxn modelId="{504E6891-7CD1-465B-8052-A6532D56BB32}" type="presParOf" srcId="{B51FB945-DA50-41AD-81D4-6CC5ED0F229A}" destId="{9D725567-FB58-4FF8-892F-E0425021A4BA}" srcOrd="8" destOrd="0" presId="urn:microsoft.com/office/officeart/2008/layout/LinedList"/>
    <dgm:cxn modelId="{474BE2EB-EB0C-4344-9C5A-91CE966F1633}" type="presParOf" srcId="{B51FB945-DA50-41AD-81D4-6CC5ED0F229A}" destId="{BBD9326F-772A-4ED4-A38D-A67BCB3E2F20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0AD4EB-AAF0-4470-8E4E-BBDCD28048AE}">
      <dsp:nvSpPr>
        <dsp:cNvPr id="0" name=""/>
        <dsp:cNvSpPr/>
      </dsp:nvSpPr>
      <dsp:spPr>
        <a:xfrm>
          <a:off x="3494762" y="1205"/>
          <a:ext cx="5242143" cy="652959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b="1" kern="1200" dirty="0" smtClean="0"/>
            <a:t>Проводится в начале учебных занятий</a:t>
          </a:r>
          <a:endParaRPr lang="ru-RU" sz="1000" b="1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b="1" kern="1200" dirty="0" smtClean="0"/>
            <a:t>С целью изучения состава занимающихся (изучение состояния здоровья, физической и психологической подготовленности, готовности к занятиям</a:t>
          </a:r>
          <a:r>
            <a:rPr lang="ru-RU" sz="1200" b="1" kern="1200" dirty="0" smtClean="0"/>
            <a:t>)</a:t>
          </a:r>
          <a:endParaRPr lang="ru-RU" sz="1200" b="1" kern="1200" dirty="0"/>
        </a:p>
      </dsp:txBody>
      <dsp:txXfrm>
        <a:off x="3494762" y="82825"/>
        <a:ext cx="4997283" cy="489719"/>
      </dsp:txXfrm>
    </dsp:sp>
    <dsp:sp modelId="{CFE76DA7-25CB-488C-8508-2EDDA2DB0AC0}">
      <dsp:nvSpPr>
        <dsp:cNvPr id="0" name=""/>
        <dsp:cNvSpPr/>
      </dsp:nvSpPr>
      <dsp:spPr>
        <a:xfrm>
          <a:off x="0" y="1205"/>
          <a:ext cx="3494762" cy="65295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/>
            <a:t>ПРЕДВАРИТЕЛЬНЫЙ</a:t>
          </a:r>
          <a:endParaRPr lang="ru-RU" sz="2600" b="1" kern="1200" dirty="0"/>
        </a:p>
      </dsp:txBody>
      <dsp:txXfrm>
        <a:off x="31875" y="33080"/>
        <a:ext cx="3431012" cy="589209"/>
      </dsp:txXfrm>
    </dsp:sp>
    <dsp:sp modelId="{A3903B11-705A-4395-ADD2-8BB0423B1F0C}">
      <dsp:nvSpPr>
        <dsp:cNvPr id="0" name=""/>
        <dsp:cNvSpPr/>
      </dsp:nvSpPr>
      <dsp:spPr>
        <a:xfrm>
          <a:off x="3494762" y="719461"/>
          <a:ext cx="5242143" cy="652959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-986426"/>
            <a:satOff val="5539"/>
            <a:lumOff val="352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986426"/>
              <a:satOff val="5539"/>
              <a:lumOff val="3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" tIns="5715" rIns="5715" bIns="5715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b="1" kern="1200" dirty="0" smtClean="0"/>
            <a:t>Предназначен для определения срочного тренировочного эффекта в рамках одного учебного занятия с целью чередования нагрузки и отдыха и регуляции динамики нагрузки</a:t>
          </a:r>
          <a:endParaRPr lang="ru-RU" sz="900" b="1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b="1" kern="1200" dirty="0" smtClean="0"/>
            <a:t>Контроль осуществляется по таким показателям как  частота дыхания, ЧСС, работоспособность, субъективная оценка самочувствия)</a:t>
          </a:r>
          <a:endParaRPr lang="ru-RU" sz="900" b="1" kern="1200" dirty="0"/>
        </a:p>
      </dsp:txBody>
      <dsp:txXfrm>
        <a:off x="3494762" y="801081"/>
        <a:ext cx="4997283" cy="489719"/>
      </dsp:txXfrm>
    </dsp:sp>
    <dsp:sp modelId="{9F1E8C42-D39C-44B4-B03B-3003DA544C93}">
      <dsp:nvSpPr>
        <dsp:cNvPr id="0" name=""/>
        <dsp:cNvSpPr/>
      </dsp:nvSpPr>
      <dsp:spPr>
        <a:xfrm>
          <a:off x="0" y="719461"/>
          <a:ext cx="3494762" cy="652959"/>
        </a:xfrm>
        <a:prstGeom prst="roundRect">
          <a:avLst/>
        </a:prstGeom>
        <a:solidFill>
          <a:schemeClr val="accent4">
            <a:hueOff val="-1116192"/>
            <a:satOff val="6725"/>
            <a:lumOff val="53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/>
            <a:t>ОПЕРАТИВНЫЙ</a:t>
          </a:r>
          <a:endParaRPr lang="ru-RU" sz="2600" b="1" kern="1200" dirty="0"/>
        </a:p>
      </dsp:txBody>
      <dsp:txXfrm>
        <a:off x="31875" y="751336"/>
        <a:ext cx="3431012" cy="589209"/>
      </dsp:txXfrm>
    </dsp:sp>
    <dsp:sp modelId="{021FA0D9-A97A-4684-ACFB-25CEAFED2105}">
      <dsp:nvSpPr>
        <dsp:cNvPr id="0" name=""/>
        <dsp:cNvSpPr/>
      </dsp:nvSpPr>
      <dsp:spPr>
        <a:xfrm>
          <a:off x="3494762" y="1440158"/>
          <a:ext cx="5242143" cy="652959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-1972853"/>
            <a:satOff val="11079"/>
            <a:lumOff val="704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1972853"/>
              <a:satOff val="11079"/>
              <a:lumOff val="70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" tIns="5715" rIns="5715" bIns="5715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b="1" kern="1200" dirty="0" smtClean="0"/>
            <a:t>Проводится для определения реакции организма на нагрузку после занятия. </a:t>
          </a:r>
          <a:endParaRPr lang="ru-RU" sz="900" b="1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b="1" kern="1200" dirty="0" smtClean="0"/>
            <a:t>С его помощью определяют время восстановления работоспособности после различных физических нагрузок (по величине, направленности). Данные этого контроля позволяют планировать содержание ближайших занятий и величины физических нагрузок.</a:t>
          </a:r>
          <a:endParaRPr lang="ru-RU" sz="900" b="1" kern="1200" dirty="0"/>
        </a:p>
      </dsp:txBody>
      <dsp:txXfrm>
        <a:off x="3494762" y="1521778"/>
        <a:ext cx="4997283" cy="489719"/>
      </dsp:txXfrm>
    </dsp:sp>
    <dsp:sp modelId="{D13A5107-FD3C-4F44-81D5-CF9EAC347999}">
      <dsp:nvSpPr>
        <dsp:cNvPr id="0" name=""/>
        <dsp:cNvSpPr/>
      </dsp:nvSpPr>
      <dsp:spPr>
        <a:xfrm>
          <a:off x="0" y="1437716"/>
          <a:ext cx="3494762" cy="652959"/>
        </a:xfrm>
        <a:prstGeom prst="roundRect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/>
            <a:t>ТЕКУЩИЙ</a:t>
          </a:r>
          <a:endParaRPr lang="ru-RU" sz="2600" b="1" kern="1200" dirty="0"/>
        </a:p>
      </dsp:txBody>
      <dsp:txXfrm>
        <a:off x="31875" y="1469591"/>
        <a:ext cx="3431012" cy="589209"/>
      </dsp:txXfrm>
    </dsp:sp>
    <dsp:sp modelId="{9D52AD2B-05DA-41D7-896C-1EF5BD31B5E8}">
      <dsp:nvSpPr>
        <dsp:cNvPr id="0" name=""/>
        <dsp:cNvSpPr/>
      </dsp:nvSpPr>
      <dsp:spPr>
        <a:xfrm>
          <a:off x="3494762" y="2155971"/>
          <a:ext cx="5242143" cy="652959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-2959279"/>
            <a:satOff val="16618"/>
            <a:lumOff val="1056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2959279"/>
              <a:satOff val="16618"/>
              <a:lumOff val="10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b="1" kern="1200" dirty="0" smtClean="0"/>
            <a:t>Служит для получения информации о суммарном тренировочном эффекте, полученном на протяжении четверти или серии занятий. С его помощью определяют правильность  выбора и применения средств, методов, дозирования физической нагрузки</a:t>
          </a:r>
          <a:endParaRPr lang="ru-RU" sz="1000" b="1" kern="1200" dirty="0"/>
        </a:p>
      </dsp:txBody>
      <dsp:txXfrm>
        <a:off x="3494762" y="2237591"/>
        <a:ext cx="4997283" cy="489719"/>
      </dsp:txXfrm>
    </dsp:sp>
    <dsp:sp modelId="{B0229AE1-88A0-489B-BDC4-AE27C3D95F30}">
      <dsp:nvSpPr>
        <dsp:cNvPr id="0" name=""/>
        <dsp:cNvSpPr/>
      </dsp:nvSpPr>
      <dsp:spPr>
        <a:xfrm>
          <a:off x="0" y="2155971"/>
          <a:ext cx="3494762" cy="652959"/>
        </a:xfrm>
        <a:prstGeom prst="roundRect">
          <a:avLst/>
        </a:prstGeom>
        <a:solidFill>
          <a:schemeClr val="accent4">
            <a:hueOff val="-3348577"/>
            <a:satOff val="20174"/>
            <a:lumOff val="161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/>
            <a:t>ЭТАПНЫЙ</a:t>
          </a:r>
          <a:endParaRPr lang="ru-RU" sz="2600" b="1" kern="1200" dirty="0"/>
        </a:p>
      </dsp:txBody>
      <dsp:txXfrm>
        <a:off x="31875" y="2187846"/>
        <a:ext cx="3431012" cy="589209"/>
      </dsp:txXfrm>
    </dsp:sp>
    <dsp:sp modelId="{F1CA77FE-ED42-418E-B87C-C55676B8A9F9}">
      <dsp:nvSpPr>
        <dsp:cNvPr id="0" name=""/>
        <dsp:cNvSpPr/>
      </dsp:nvSpPr>
      <dsp:spPr>
        <a:xfrm>
          <a:off x="3494762" y="2874226"/>
          <a:ext cx="5242143" cy="652959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-3945706"/>
            <a:satOff val="22157"/>
            <a:lumOff val="1408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3945706"/>
              <a:satOff val="22157"/>
              <a:lumOff val="140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" tIns="5715" rIns="5715" bIns="5715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b="1" kern="1200" dirty="0" smtClean="0"/>
            <a:t>Проводится в конце учебного года для определения успешности выполнения годового плана-графика учебного процесса, степени решения поставленных задач, положительных и отрицательных сторон ФВ на основании данных об уровне физической подготовленности, изменении психофизиологических показателей, уровень результатов)</a:t>
          </a:r>
          <a:endParaRPr lang="ru-RU" sz="900" b="1" kern="1200" dirty="0"/>
        </a:p>
      </dsp:txBody>
      <dsp:txXfrm>
        <a:off x="3494762" y="2955846"/>
        <a:ext cx="4997283" cy="489719"/>
      </dsp:txXfrm>
    </dsp:sp>
    <dsp:sp modelId="{83A1F697-E30C-42E5-93E6-C9889E84CA53}">
      <dsp:nvSpPr>
        <dsp:cNvPr id="0" name=""/>
        <dsp:cNvSpPr/>
      </dsp:nvSpPr>
      <dsp:spPr>
        <a:xfrm>
          <a:off x="0" y="2874226"/>
          <a:ext cx="3494762" cy="652959"/>
        </a:xfrm>
        <a:prstGeom prst="round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/>
            <a:t>ИТОГОВЫЙ</a:t>
          </a:r>
          <a:endParaRPr lang="ru-RU" sz="2600" b="1" kern="1200" dirty="0"/>
        </a:p>
      </dsp:txBody>
      <dsp:txXfrm>
        <a:off x="31875" y="2906101"/>
        <a:ext cx="3431012" cy="58920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4C30A5-7A9C-41F8-B3DE-DC165722A241}">
      <dsp:nvSpPr>
        <dsp:cNvPr id="0" name=""/>
        <dsp:cNvSpPr/>
      </dsp:nvSpPr>
      <dsp:spPr>
        <a:xfrm>
          <a:off x="0" y="0"/>
          <a:ext cx="74168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2A9656-D23F-4BB1-A818-8D144BC1498E}">
      <dsp:nvSpPr>
        <dsp:cNvPr id="0" name=""/>
        <dsp:cNvSpPr/>
      </dsp:nvSpPr>
      <dsp:spPr>
        <a:xfrm>
          <a:off x="0" y="0"/>
          <a:ext cx="1483364" cy="35441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задачи</a:t>
          </a:r>
          <a:endParaRPr lang="ru-RU" sz="3200" kern="1200" dirty="0"/>
        </a:p>
      </dsp:txBody>
      <dsp:txXfrm>
        <a:off x="0" y="0"/>
        <a:ext cx="1483364" cy="3544168"/>
      </dsp:txXfrm>
    </dsp:sp>
    <dsp:sp modelId="{D0FB64ED-1A51-4225-82F6-CC5A789BC590}">
      <dsp:nvSpPr>
        <dsp:cNvPr id="0" name=""/>
        <dsp:cNvSpPr/>
      </dsp:nvSpPr>
      <dsp:spPr>
        <a:xfrm>
          <a:off x="1594617" y="55377"/>
          <a:ext cx="5822206" cy="11075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Расширение знаний о физическом развитии</a:t>
          </a:r>
          <a:endParaRPr lang="ru-RU" sz="2200" kern="1200" dirty="0"/>
        </a:p>
      </dsp:txBody>
      <dsp:txXfrm>
        <a:off x="1594617" y="55377"/>
        <a:ext cx="5822206" cy="1107552"/>
      </dsp:txXfrm>
    </dsp:sp>
    <dsp:sp modelId="{3FBE0DCB-D258-4CFB-BC48-CA1F8F3403F9}">
      <dsp:nvSpPr>
        <dsp:cNvPr id="0" name=""/>
        <dsp:cNvSpPr/>
      </dsp:nvSpPr>
      <dsp:spPr>
        <a:xfrm>
          <a:off x="1483364" y="1162930"/>
          <a:ext cx="593345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362626-2F44-4A62-BE6D-AA3627E2C53A}">
      <dsp:nvSpPr>
        <dsp:cNvPr id="0" name=""/>
        <dsp:cNvSpPr/>
      </dsp:nvSpPr>
      <dsp:spPr>
        <a:xfrm>
          <a:off x="1594617" y="1218307"/>
          <a:ext cx="5822206" cy="11075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Приобретение навыком оценивания своего психофизического состояния</a:t>
          </a:r>
          <a:endParaRPr lang="ru-RU" sz="2200" kern="1200" dirty="0"/>
        </a:p>
      </dsp:txBody>
      <dsp:txXfrm>
        <a:off x="1594617" y="1218307"/>
        <a:ext cx="5822206" cy="1107552"/>
      </dsp:txXfrm>
    </dsp:sp>
    <dsp:sp modelId="{FE8998B1-E666-4BA2-8053-46707F61D40C}">
      <dsp:nvSpPr>
        <dsp:cNvPr id="0" name=""/>
        <dsp:cNvSpPr/>
      </dsp:nvSpPr>
      <dsp:spPr>
        <a:xfrm>
          <a:off x="1483364" y="2325860"/>
          <a:ext cx="593345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007A3D-6B3D-4A24-9971-ABA8E5FD8EB6}">
      <dsp:nvSpPr>
        <dsp:cNvPr id="0" name=""/>
        <dsp:cNvSpPr/>
      </dsp:nvSpPr>
      <dsp:spPr>
        <a:xfrm>
          <a:off x="1594617" y="2381237"/>
          <a:ext cx="5822206" cy="11075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Определение уровня физической и функциональной подготовленности с целью коррекции нагрузки</a:t>
          </a:r>
          <a:endParaRPr lang="ru-RU" sz="2200" kern="1200" dirty="0"/>
        </a:p>
      </dsp:txBody>
      <dsp:txXfrm>
        <a:off x="1594617" y="2381237"/>
        <a:ext cx="5822206" cy="1107552"/>
      </dsp:txXfrm>
    </dsp:sp>
    <dsp:sp modelId="{9D725567-FB58-4FF8-892F-E0425021A4BA}">
      <dsp:nvSpPr>
        <dsp:cNvPr id="0" name=""/>
        <dsp:cNvSpPr/>
      </dsp:nvSpPr>
      <dsp:spPr>
        <a:xfrm>
          <a:off x="1483364" y="3488790"/>
          <a:ext cx="593345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4505537"/>
            <a:ext cx="9144000" cy="627534"/>
          </a:xfrm>
          <a:prstGeom prst="rect">
            <a:avLst/>
          </a:prstGeom>
          <a:gradFill flip="none" rotWithShape="1">
            <a:gsLst>
              <a:gs pos="0">
                <a:srgbClr val="33CCCC">
                  <a:shade val="30000"/>
                  <a:satMod val="115000"/>
                </a:srgbClr>
              </a:gs>
              <a:gs pos="50000">
                <a:srgbClr val="33CCCC">
                  <a:shade val="67500"/>
                  <a:satMod val="115000"/>
                </a:srgbClr>
              </a:gs>
              <a:gs pos="100000">
                <a:srgbClr val="33CCCC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Равнобедренный треугольник 16"/>
          <p:cNvSpPr/>
          <p:nvPr/>
        </p:nvSpPr>
        <p:spPr>
          <a:xfrm rot="16200000">
            <a:off x="6003804" y="1943477"/>
            <a:ext cx="4444696" cy="1835696"/>
          </a:xfrm>
          <a:prstGeom prst="triangle">
            <a:avLst/>
          </a:prstGeom>
          <a:gradFill flip="none" rotWithShape="1">
            <a:gsLst>
              <a:gs pos="0">
                <a:srgbClr val="33CCCC">
                  <a:shade val="30000"/>
                  <a:satMod val="115000"/>
                </a:srgbClr>
              </a:gs>
              <a:gs pos="50000">
                <a:srgbClr val="33CCCC">
                  <a:shade val="67500"/>
                  <a:satMod val="115000"/>
                </a:srgbClr>
              </a:gs>
              <a:gs pos="100000">
                <a:srgbClr val="33CCCC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>
          <a:xfrm>
            <a:off x="144016" y="3489852"/>
            <a:ext cx="4174838" cy="702078"/>
          </a:xfrm>
        </p:spPr>
        <p:txBody>
          <a:bodyPr>
            <a:normAutofit fontScale="92500"/>
          </a:bodyPr>
          <a:lstStyle/>
          <a:p>
            <a:pPr>
              <a:spcBef>
                <a:spcPts val="0"/>
              </a:spcBef>
              <a:defRPr/>
            </a:pPr>
            <a:r>
              <a:rPr lang="ru-RU" sz="1800" b="1" dirty="0" smtClean="0">
                <a:solidFill>
                  <a:srgbClr val="990000"/>
                </a:solidFill>
                <a:latin typeface="Arial" pitchFamily="34" charset="0"/>
                <a:ea typeface="Calibri"/>
                <a:cs typeface="Arial" pitchFamily="34" charset="0"/>
              </a:rPr>
              <a:t>Бурцева Евгения Валентиновна</a:t>
            </a:r>
            <a:endParaRPr lang="ru-RU" sz="1800" b="1" dirty="0">
              <a:solidFill>
                <a:srgbClr val="990000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lvl="0">
              <a:spcBef>
                <a:spcPts val="0"/>
              </a:spcBef>
              <a:defRPr/>
            </a:pPr>
            <a:r>
              <a:rPr lang="ru-RU" sz="1800" kern="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кандидат </a:t>
            </a:r>
            <a:r>
              <a:rPr lang="ru-RU" sz="1800" kern="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педагогических наук, доцент</a:t>
            </a:r>
          </a:p>
          <a:p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047270" y="1717954"/>
            <a:ext cx="7344817" cy="1015663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tabLst>
                <a:tab pos="3771900" algn="l"/>
              </a:tabLst>
            </a:pPr>
            <a:r>
              <a:rPr lang="ru-RU" sz="2000" b="1" cap="all" dirty="0" smtClean="0">
                <a:solidFill>
                  <a:schemeClr val="bg1"/>
                </a:solidFill>
                <a:latin typeface="Arial Black" pitchFamily="34" charset="0"/>
                <a:ea typeface="Times New Roman"/>
              </a:rPr>
              <a:t>КОМПЛЕКСНЫЙ КОНТРОЛЬ И САМОКОНТРОЛЬ НА ЗАНЯТИЯХ АФК. </a:t>
            </a:r>
          </a:p>
          <a:p>
            <a:pPr algn="ctr">
              <a:tabLst>
                <a:tab pos="3771900" algn="l"/>
              </a:tabLst>
            </a:pPr>
            <a:r>
              <a:rPr lang="ru-RU" sz="2000" b="1" cap="all" dirty="0" smtClean="0">
                <a:solidFill>
                  <a:schemeClr val="bg1"/>
                </a:solidFill>
                <a:latin typeface="Arial Black" pitchFamily="34" charset="0"/>
                <a:ea typeface="Times New Roman"/>
              </a:rPr>
              <a:t>ПЕДАГОГИЧЕСКИЙ КОНТРОЛЬ</a:t>
            </a:r>
            <a:endParaRPr lang="ru-RU" sz="2000" b="1" cap="all" dirty="0">
              <a:solidFill>
                <a:schemeClr val="bg1"/>
              </a:solidFill>
              <a:latin typeface="Arial Black" pitchFamily="34" charset="0"/>
              <a:ea typeface="Times New Roman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0"/>
            <a:ext cx="9144000" cy="627534"/>
          </a:xfrm>
          <a:prstGeom prst="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 rot="5400000">
            <a:off x="-945155" y="943030"/>
            <a:ext cx="3221949" cy="1331640"/>
          </a:xfrm>
          <a:prstGeom prst="triangle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AutoShape 2" descr="Специальная Олимпиада России 2022 — Министерство труда и социальной защиты  населения Новгородской облас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 descr="C:\Users\Teacher\Downloads\Logotype_PGUFKSIT_rus_vertical (1)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34" r="5625" b="39071"/>
          <a:stretch/>
        </p:blipFill>
        <p:spPr bwMode="auto">
          <a:xfrm>
            <a:off x="4965900" y="25312"/>
            <a:ext cx="3019851" cy="474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95736" y="2787774"/>
            <a:ext cx="468052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tabLst>
                <a:tab pos="3771900" algn="l"/>
              </a:tabLst>
            </a:pPr>
            <a:r>
              <a:rPr lang="ru-RU" sz="1200" b="1" cap="all" dirty="0" smtClean="0">
                <a:latin typeface="Arial Black" pitchFamily="34" charset="0"/>
                <a:ea typeface="Times New Roman"/>
              </a:rPr>
              <a:t>МЕТОДИЧЕСКИЕ РЕКОМЕНДАЦИИ ДЛЯ ТРЕНЕРОВ</a:t>
            </a:r>
            <a:endParaRPr lang="ru-RU" sz="1200" b="1" cap="all" dirty="0">
              <a:latin typeface="Arial Black" pitchFamily="34" charset="0"/>
              <a:ea typeface="Times New Roman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411427" y="90202"/>
            <a:ext cx="429938" cy="282015"/>
          </a:xfrm>
          <a:prstGeom prst="ellipse">
            <a:avLst/>
          </a:prstGeom>
          <a:solidFill>
            <a:srgbClr val="33CC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1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959" y="40898"/>
            <a:ext cx="2483768" cy="1490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0291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4505537"/>
            <a:ext cx="9144000" cy="627534"/>
          </a:xfrm>
          <a:prstGeom prst="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AutoShape 2" descr="Специальная Олимпиада России 2022 — Министерство труда и социальной защиты  населения Новгородской облас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 descr="C:\Users\Teacher\Downloads\Logotype_PGUFKSIT_rus_vertical (1)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34" r="5625" b="39071"/>
          <a:stretch/>
        </p:blipFill>
        <p:spPr bwMode="auto">
          <a:xfrm>
            <a:off x="155575" y="4567260"/>
            <a:ext cx="3019851" cy="474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447793" y="555526"/>
            <a:ext cx="8248414" cy="0"/>
          </a:xfrm>
          <a:prstGeom prst="line">
            <a:avLst/>
          </a:prstGeom>
          <a:ln w="57150">
            <a:solidFill>
              <a:srgbClr val="C0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447793" y="483925"/>
            <a:ext cx="8248414" cy="0"/>
          </a:xfrm>
          <a:prstGeom prst="line">
            <a:avLst/>
          </a:prstGeom>
          <a:ln w="57150">
            <a:solidFill>
              <a:srgbClr val="33CCCC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60375" y="627534"/>
            <a:ext cx="8248414" cy="0"/>
          </a:xfrm>
          <a:prstGeom prst="line">
            <a:avLst/>
          </a:prstGeom>
          <a:ln w="57150">
            <a:solidFill>
              <a:srgbClr val="FFC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Овал 17"/>
          <p:cNvSpPr/>
          <p:nvPr/>
        </p:nvSpPr>
        <p:spPr>
          <a:xfrm>
            <a:off x="93006" y="89824"/>
            <a:ext cx="590562" cy="282015"/>
          </a:xfrm>
          <a:prstGeom prst="ellipse">
            <a:avLst/>
          </a:prstGeom>
          <a:solidFill>
            <a:srgbClr val="33CC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11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7172" name="Picture 4" descr="Содержание педагогического контроля: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242" y="651693"/>
            <a:ext cx="6120680" cy="37951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8231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4505537"/>
            <a:ext cx="9144000" cy="627534"/>
          </a:xfrm>
          <a:prstGeom prst="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AutoShape 2" descr="Специальная Олимпиада России 2022 — Министерство труда и социальной защиты  населения Новгородской облас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 descr="C:\Users\Teacher\Downloads\Logotype_PGUFKSIT_rus_vertical (1)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34" r="5625" b="39071"/>
          <a:stretch/>
        </p:blipFill>
        <p:spPr bwMode="auto">
          <a:xfrm>
            <a:off x="155575" y="4567260"/>
            <a:ext cx="3019851" cy="474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447793" y="555526"/>
            <a:ext cx="8248414" cy="0"/>
          </a:xfrm>
          <a:prstGeom prst="line">
            <a:avLst/>
          </a:prstGeom>
          <a:ln w="57150">
            <a:solidFill>
              <a:srgbClr val="C0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447793" y="483925"/>
            <a:ext cx="8248414" cy="0"/>
          </a:xfrm>
          <a:prstGeom prst="line">
            <a:avLst/>
          </a:prstGeom>
          <a:ln w="57150">
            <a:solidFill>
              <a:srgbClr val="33CCCC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60375" y="627534"/>
            <a:ext cx="8248414" cy="0"/>
          </a:xfrm>
          <a:prstGeom prst="line">
            <a:avLst/>
          </a:prstGeom>
          <a:ln w="57150">
            <a:solidFill>
              <a:srgbClr val="FFC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78902" y="63891"/>
            <a:ext cx="69541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Arial Black" pitchFamily="34" charset="0"/>
                <a:cs typeface="Times New Roman" pitchFamily="18" charset="0"/>
              </a:rPr>
              <a:t>ВИДЫ ПЕДАГОГИЧЕСКОГО КОНТРОЛЯ</a:t>
            </a:r>
            <a:endParaRPr lang="ru-RU" sz="2400" b="1" dirty="0"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93006" y="63892"/>
            <a:ext cx="662570" cy="307948"/>
          </a:xfrm>
          <a:prstGeom prst="ellipse">
            <a:avLst/>
          </a:prstGeom>
          <a:solidFill>
            <a:srgbClr val="33CC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12</a:t>
            </a:r>
            <a:endParaRPr lang="ru-RU" b="1" dirty="0">
              <a:solidFill>
                <a:srgbClr val="C00000"/>
              </a:solidFill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967463347"/>
              </p:ext>
            </p:extLst>
          </p:nvPr>
        </p:nvGraphicFramePr>
        <p:xfrm>
          <a:off x="155575" y="771550"/>
          <a:ext cx="8736905" cy="352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51299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4505537"/>
            <a:ext cx="9144000" cy="627534"/>
          </a:xfrm>
          <a:prstGeom prst="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AutoShape 2" descr="Специальная Олимпиада России 2022 — Министерство труда и социальной защиты  населения Новгородской облас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 descr="C:\Users\Teacher\Downloads\Logotype_PGUFKSIT_rus_vertical (1)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34" r="5625" b="39071"/>
          <a:stretch/>
        </p:blipFill>
        <p:spPr bwMode="auto">
          <a:xfrm>
            <a:off x="155575" y="4567260"/>
            <a:ext cx="3019851" cy="474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447793" y="555526"/>
            <a:ext cx="8248414" cy="0"/>
          </a:xfrm>
          <a:prstGeom prst="line">
            <a:avLst/>
          </a:prstGeom>
          <a:ln w="57150">
            <a:solidFill>
              <a:srgbClr val="C0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447793" y="483925"/>
            <a:ext cx="8248414" cy="0"/>
          </a:xfrm>
          <a:prstGeom prst="line">
            <a:avLst/>
          </a:prstGeom>
          <a:ln w="57150">
            <a:solidFill>
              <a:srgbClr val="33CCCC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60375" y="627534"/>
            <a:ext cx="8248414" cy="0"/>
          </a:xfrm>
          <a:prstGeom prst="line">
            <a:avLst/>
          </a:prstGeom>
          <a:ln w="57150">
            <a:solidFill>
              <a:srgbClr val="FFC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971600" y="16997"/>
            <a:ext cx="74510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МЕТОДЫ ПЕДАГОГИЧЕСКОГО КОНТРОЛЯ</a:t>
            </a:r>
            <a:endParaRPr lang="ru-RU" sz="2400" b="1" dirty="0">
              <a:solidFill>
                <a:srgbClr val="FF0000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93006" y="89824"/>
            <a:ext cx="730978" cy="282015"/>
          </a:xfrm>
          <a:prstGeom prst="ellipse">
            <a:avLst/>
          </a:prstGeom>
          <a:solidFill>
            <a:srgbClr val="33CC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13</a:t>
            </a:r>
            <a:endParaRPr lang="ru-RU" b="1" dirty="0">
              <a:solidFill>
                <a:srgbClr val="C00000"/>
              </a:solidFill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395536" y="915566"/>
            <a:ext cx="8568952" cy="3384376"/>
            <a:chOff x="1524000" y="1646173"/>
            <a:chExt cx="7368480" cy="1328400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1524000" y="1734733"/>
              <a:ext cx="7368480" cy="151200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Полилиния 5"/>
            <p:cNvSpPr/>
            <p:nvPr/>
          </p:nvSpPr>
          <p:spPr>
            <a:xfrm>
              <a:off x="1892424" y="1646173"/>
              <a:ext cx="5157936" cy="177120"/>
            </a:xfrm>
            <a:custGeom>
              <a:avLst/>
              <a:gdLst>
                <a:gd name="connsiteX0" fmla="*/ 0 w 5157936"/>
                <a:gd name="connsiteY0" fmla="*/ 29521 h 177120"/>
                <a:gd name="connsiteX1" fmla="*/ 29521 w 5157936"/>
                <a:gd name="connsiteY1" fmla="*/ 0 h 177120"/>
                <a:gd name="connsiteX2" fmla="*/ 5128415 w 5157936"/>
                <a:gd name="connsiteY2" fmla="*/ 0 h 177120"/>
                <a:gd name="connsiteX3" fmla="*/ 5157936 w 5157936"/>
                <a:gd name="connsiteY3" fmla="*/ 29521 h 177120"/>
                <a:gd name="connsiteX4" fmla="*/ 5157936 w 5157936"/>
                <a:gd name="connsiteY4" fmla="*/ 147599 h 177120"/>
                <a:gd name="connsiteX5" fmla="*/ 5128415 w 5157936"/>
                <a:gd name="connsiteY5" fmla="*/ 177120 h 177120"/>
                <a:gd name="connsiteX6" fmla="*/ 29521 w 5157936"/>
                <a:gd name="connsiteY6" fmla="*/ 177120 h 177120"/>
                <a:gd name="connsiteX7" fmla="*/ 0 w 5157936"/>
                <a:gd name="connsiteY7" fmla="*/ 147599 h 177120"/>
                <a:gd name="connsiteX8" fmla="*/ 0 w 5157936"/>
                <a:gd name="connsiteY8" fmla="*/ 29521 h 177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57936" h="177120">
                  <a:moveTo>
                    <a:pt x="0" y="29521"/>
                  </a:moveTo>
                  <a:cubicBezTo>
                    <a:pt x="0" y="13217"/>
                    <a:pt x="13217" y="0"/>
                    <a:pt x="29521" y="0"/>
                  </a:cubicBezTo>
                  <a:lnTo>
                    <a:pt x="5128415" y="0"/>
                  </a:lnTo>
                  <a:cubicBezTo>
                    <a:pt x="5144719" y="0"/>
                    <a:pt x="5157936" y="13217"/>
                    <a:pt x="5157936" y="29521"/>
                  </a:cubicBezTo>
                  <a:lnTo>
                    <a:pt x="5157936" y="147599"/>
                  </a:lnTo>
                  <a:cubicBezTo>
                    <a:pt x="5157936" y="163903"/>
                    <a:pt x="5144719" y="177120"/>
                    <a:pt x="5128415" y="177120"/>
                  </a:cubicBezTo>
                  <a:lnTo>
                    <a:pt x="29521" y="177120"/>
                  </a:lnTo>
                  <a:cubicBezTo>
                    <a:pt x="13217" y="177120"/>
                    <a:pt x="0" y="163903"/>
                    <a:pt x="0" y="147599"/>
                  </a:cubicBezTo>
                  <a:lnTo>
                    <a:pt x="0" y="29521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3604" tIns="8646" rIns="203604" bIns="8646" numCol="1" spcCol="1270" anchor="ctr" anchorCtr="0">
              <a:noAutofit/>
            </a:bodyPr>
            <a:lstStyle/>
            <a:p>
              <a:pPr lvl="0" algn="l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kern="1200" dirty="0" smtClean="0"/>
                <a:t>Анкетирование занимающихся и преподавателей</a:t>
              </a:r>
              <a:endParaRPr lang="ru-RU" b="1" kern="1200" dirty="0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1524000" y="2006893"/>
              <a:ext cx="7368480" cy="151200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Полилиния 10"/>
            <p:cNvSpPr/>
            <p:nvPr/>
          </p:nvSpPr>
          <p:spPr>
            <a:xfrm>
              <a:off x="1892424" y="1918333"/>
              <a:ext cx="5157936" cy="177120"/>
            </a:xfrm>
            <a:custGeom>
              <a:avLst/>
              <a:gdLst>
                <a:gd name="connsiteX0" fmla="*/ 0 w 5157936"/>
                <a:gd name="connsiteY0" fmla="*/ 29521 h 177120"/>
                <a:gd name="connsiteX1" fmla="*/ 29521 w 5157936"/>
                <a:gd name="connsiteY1" fmla="*/ 0 h 177120"/>
                <a:gd name="connsiteX2" fmla="*/ 5128415 w 5157936"/>
                <a:gd name="connsiteY2" fmla="*/ 0 h 177120"/>
                <a:gd name="connsiteX3" fmla="*/ 5157936 w 5157936"/>
                <a:gd name="connsiteY3" fmla="*/ 29521 h 177120"/>
                <a:gd name="connsiteX4" fmla="*/ 5157936 w 5157936"/>
                <a:gd name="connsiteY4" fmla="*/ 147599 h 177120"/>
                <a:gd name="connsiteX5" fmla="*/ 5128415 w 5157936"/>
                <a:gd name="connsiteY5" fmla="*/ 177120 h 177120"/>
                <a:gd name="connsiteX6" fmla="*/ 29521 w 5157936"/>
                <a:gd name="connsiteY6" fmla="*/ 177120 h 177120"/>
                <a:gd name="connsiteX7" fmla="*/ 0 w 5157936"/>
                <a:gd name="connsiteY7" fmla="*/ 147599 h 177120"/>
                <a:gd name="connsiteX8" fmla="*/ 0 w 5157936"/>
                <a:gd name="connsiteY8" fmla="*/ 29521 h 177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57936" h="177120">
                  <a:moveTo>
                    <a:pt x="0" y="29521"/>
                  </a:moveTo>
                  <a:cubicBezTo>
                    <a:pt x="0" y="13217"/>
                    <a:pt x="13217" y="0"/>
                    <a:pt x="29521" y="0"/>
                  </a:cubicBezTo>
                  <a:lnTo>
                    <a:pt x="5128415" y="0"/>
                  </a:lnTo>
                  <a:cubicBezTo>
                    <a:pt x="5144719" y="0"/>
                    <a:pt x="5157936" y="13217"/>
                    <a:pt x="5157936" y="29521"/>
                  </a:cubicBezTo>
                  <a:lnTo>
                    <a:pt x="5157936" y="147599"/>
                  </a:lnTo>
                  <a:cubicBezTo>
                    <a:pt x="5157936" y="163903"/>
                    <a:pt x="5144719" y="177120"/>
                    <a:pt x="5128415" y="177120"/>
                  </a:cubicBezTo>
                  <a:lnTo>
                    <a:pt x="29521" y="177120"/>
                  </a:lnTo>
                  <a:cubicBezTo>
                    <a:pt x="13217" y="177120"/>
                    <a:pt x="0" y="163903"/>
                    <a:pt x="0" y="147599"/>
                  </a:cubicBezTo>
                  <a:lnTo>
                    <a:pt x="0" y="29521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3604" tIns="8646" rIns="203604" bIns="8646" numCol="1" spcCol="1270" anchor="ctr" anchorCtr="0">
              <a:noAutofit/>
            </a:bodyPr>
            <a:lstStyle/>
            <a:p>
              <a:pPr lvl="0" algn="l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 smtClean="0"/>
                <a:t>Анализ рабочей документации учебного и тренировочного процессов (планы-конспекты, рабочий учебный план, план-график)</a:t>
              </a:r>
              <a:endParaRPr lang="ru-RU" sz="1400" b="1" kern="1200" dirty="0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1524000" y="2279053"/>
              <a:ext cx="7368480" cy="151200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Полилиния 13"/>
            <p:cNvSpPr/>
            <p:nvPr/>
          </p:nvSpPr>
          <p:spPr>
            <a:xfrm>
              <a:off x="1892424" y="2190493"/>
              <a:ext cx="5157936" cy="177120"/>
            </a:xfrm>
            <a:custGeom>
              <a:avLst/>
              <a:gdLst>
                <a:gd name="connsiteX0" fmla="*/ 0 w 5157936"/>
                <a:gd name="connsiteY0" fmla="*/ 29521 h 177120"/>
                <a:gd name="connsiteX1" fmla="*/ 29521 w 5157936"/>
                <a:gd name="connsiteY1" fmla="*/ 0 h 177120"/>
                <a:gd name="connsiteX2" fmla="*/ 5128415 w 5157936"/>
                <a:gd name="connsiteY2" fmla="*/ 0 h 177120"/>
                <a:gd name="connsiteX3" fmla="*/ 5157936 w 5157936"/>
                <a:gd name="connsiteY3" fmla="*/ 29521 h 177120"/>
                <a:gd name="connsiteX4" fmla="*/ 5157936 w 5157936"/>
                <a:gd name="connsiteY4" fmla="*/ 147599 h 177120"/>
                <a:gd name="connsiteX5" fmla="*/ 5128415 w 5157936"/>
                <a:gd name="connsiteY5" fmla="*/ 177120 h 177120"/>
                <a:gd name="connsiteX6" fmla="*/ 29521 w 5157936"/>
                <a:gd name="connsiteY6" fmla="*/ 177120 h 177120"/>
                <a:gd name="connsiteX7" fmla="*/ 0 w 5157936"/>
                <a:gd name="connsiteY7" fmla="*/ 147599 h 177120"/>
                <a:gd name="connsiteX8" fmla="*/ 0 w 5157936"/>
                <a:gd name="connsiteY8" fmla="*/ 29521 h 177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57936" h="177120">
                  <a:moveTo>
                    <a:pt x="0" y="29521"/>
                  </a:moveTo>
                  <a:cubicBezTo>
                    <a:pt x="0" y="13217"/>
                    <a:pt x="13217" y="0"/>
                    <a:pt x="29521" y="0"/>
                  </a:cubicBezTo>
                  <a:lnTo>
                    <a:pt x="5128415" y="0"/>
                  </a:lnTo>
                  <a:cubicBezTo>
                    <a:pt x="5144719" y="0"/>
                    <a:pt x="5157936" y="13217"/>
                    <a:pt x="5157936" y="29521"/>
                  </a:cubicBezTo>
                  <a:lnTo>
                    <a:pt x="5157936" y="147599"/>
                  </a:lnTo>
                  <a:cubicBezTo>
                    <a:pt x="5157936" y="163903"/>
                    <a:pt x="5144719" y="177120"/>
                    <a:pt x="5128415" y="177120"/>
                  </a:cubicBezTo>
                  <a:lnTo>
                    <a:pt x="29521" y="177120"/>
                  </a:lnTo>
                  <a:cubicBezTo>
                    <a:pt x="13217" y="177120"/>
                    <a:pt x="0" y="163903"/>
                    <a:pt x="0" y="147599"/>
                  </a:cubicBezTo>
                  <a:lnTo>
                    <a:pt x="0" y="29521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3604" tIns="8646" rIns="203604" bIns="8646" numCol="1" spcCol="1270" anchor="ctr" anchorCtr="0">
              <a:noAutofit/>
            </a:bodyPr>
            <a:lstStyle/>
            <a:p>
              <a:pPr lvl="0" algn="l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kern="1200" dirty="0" smtClean="0"/>
                <a:t>Педагогические наблюдения во время занятий, регистрация изменения функциональных показателей</a:t>
              </a:r>
              <a:endParaRPr lang="ru-RU" sz="1200" b="1" kern="1200" dirty="0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1524000" y="2551213"/>
              <a:ext cx="7368480" cy="151200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Полилиния 19"/>
            <p:cNvSpPr/>
            <p:nvPr/>
          </p:nvSpPr>
          <p:spPr>
            <a:xfrm>
              <a:off x="1892424" y="2462653"/>
              <a:ext cx="5157936" cy="177120"/>
            </a:xfrm>
            <a:custGeom>
              <a:avLst/>
              <a:gdLst>
                <a:gd name="connsiteX0" fmla="*/ 0 w 5157936"/>
                <a:gd name="connsiteY0" fmla="*/ 29521 h 177120"/>
                <a:gd name="connsiteX1" fmla="*/ 29521 w 5157936"/>
                <a:gd name="connsiteY1" fmla="*/ 0 h 177120"/>
                <a:gd name="connsiteX2" fmla="*/ 5128415 w 5157936"/>
                <a:gd name="connsiteY2" fmla="*/ 0 h 177120"/>
                <a:gd name="connsiteX3" fmla="*/ 5157936 w 5157936"/>
                <a:gd name="connsiteY3" fmla="*/ 29521 h 177120"/>
                <a:gd name="connsiteX4" fmla="*/ 5157936 w 5157936"/>
                <a:gd name="connsiteY4" fmla="*/ 147599 h 177120"/>
                <a:gd name="connsiteX5" fmla="*/ 5128415 w 5157936"/>
                <a:gd name="connsiteY5" fmla="*/ 177120 h 177120"/>
                <a:gd name="connsiteX6" fmla="*/ 29521 w 5157936"/>
                <a:gd name="connsiteY6" fmla="*/ 177120 h 177120"/>
                <a:gd name="connsiteX7" fmla="*/ 0 w 5157936"/>
                <a:gd name="connsiteY7" fmla="*/ 147599 h 177120"/>
                <a:gd name="connsiteX8" fmla="*/ 0 w 5157936"/>
                <a:gd name="connsiteY8" fmla="*/ 29521 h 177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57936" h="177120">
                  <a:moveTo>
                    <a:pt x="0" y="29521"/>
                  </a:moveTo>
                  <a:cubicBezTo>
                    <a:pt x="0" y="13217"/>
                    <a:pt x="13217" y="0"/>
                    <a:pt x="29521" y="0"/>
                  </a:cubicBezTo>
                  <a:lnTo>
                    <a:pt x="5128415" y="0"/>
                  </a:lnTo>
                  <a:cubicBezTo>
                    <a:pt x="5144719" y="0"/>
                    <a:pt x="5157936" y="13217"/>
                    <a:pt x="5157936" y="29521"/>
                  </a:cubicBezTo>
                  <a:lnTo>
                    <a:pt x="5157936" y="147599"/>
                  </a:lnTo>
                  <a:cubicBezTo>
                    <a:pt x="5157936" y="163903"/>
                    <a:pt x="5144719" y="177120"/>
                    <a:pt x="5128415" y="177120"/>
                  </a:cubicBezTo>
                  <a:lnTo>
                    <a:pt x="29521" y="177120"/>
                  </a:lnTo>
                  <a:cubicBezTo>
                    <a:pt x="13217" y="177120"/>
                    <a:pt x="0" y="163903"/>
                    <a:pt x="0" y="147599"/>
                  </a:cubicBezTo>
                  <a:lnTo>
                    <a:pt x="0" y="29521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3604" tIns="8646" rIns="203604" bIns="8646" numCol="1" spcCol="1270" anchor="ctr" anchorCtr="0">
              <a:noAutofit/>
            </a:bodyPr>
            <a:lstStyle/>
            <a:p>
              <a:pPr lvl="0" algn="l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100" b="1" kern="1200" dirty="0" smtClean="0"/>
                <a:t>Тестирование различных сторон подготовленности (физическая, техническая, тактическая, психологическая)</a:t>
              </a:r>
              <a:endParaRPr lang="ru-RU" sz="1100" b="1" kern="1200" dirty="0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1524000" y="2823373"/>
              <a:ext cx="7368480" cy="151200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Полилиния 21"/>
            <p:cNvSpPr/>
            <p:nvPr/>
          </p:nvSpPr>
          <p:spPr>
            <a:xfrm>
              <a:off x="1892424" y="2734813"/>
              <a:ext cx="5157936" cy="177120"/>
            </a:xfrm>
            <a:custGeom>
              <a:avLst/>
              <a:gdLst>
                <a:gd name="connsiteX0" fmla="*/ 0 w 5157936"/>
                <a:gd name="connsiteY0" fmla="*/ 29521 h 177120"/>
                <a:gd name="connsiteX1" fmla="*/ 29521 w 5157936"/>
                <a:gd name="connsiteY1" fmla="*/ 0 h 177120"/>
                <a:gd name="connsiteX2" fmla="*/ 5128415 w 5157936"/>
                <a:gd name="connsiteY2" fmla="*/ 0 h 177120"/>
                <a:gd name="connsiteX3" fmla="*/ 5157936 w 5157936"/>
                <a:gd name="connsiteY3" fmla="*/ 29521 h 177120"/>
                <a:gd name="connsiteX4" fmla="*/ 5157936 w 5157936"/>
                <a:gd name="connsiteY4" fmla="*/ 147599 h 177120"/>
                <a:gd name="connsiteX5" fmla="*/ 5128415 w 5157936"/>
                <a:gd name="connsiteY5" fmla="*/ 177120 h 177120"/>
                <a:gd name="connsiteX6" fmla="*/ 29521 w 5157936"/>
                <a:gd name="connsiteY6" fmla="*/ 177120 h 177120"/>
                <a:gd name="connsiteX7" fmla="*/ 0 w 5157936"/>
                <a:gd name="connsiteY7" fmla="*/ 147599 h 177120"/>
                <a:gd name="connsiteX8" fmla="*/ 0 w 5157936"/>
                <a:gd name="connsiteY8" fmla="*/ 29521 h 177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57936" h="177120">
                  <a:moveTo>
                    <a:pt x="0" y="29521"/>
                  </a:moveTo>
                  <a:cubicBezTo>
                    <a:pt x="0" y="13217"/>
                    <a:pt x="13217" y="0"/>
                    <a:pt x="29521" y="0"/>
                  </a:cubicBezTo>
                  <a:lnTo>
                    <a:pt x="5128415" y="0"/>
                  </a:lnTo>
                  <a:cubicBezTo>
                    <a:pt x="5144719" y="0"/>
                    <a:pt x="5157936" y="13217"/>
                    <a:pt x="5157936" y="29521"/>
                  </a:cubicBezTo>
                  <a:lnTo>
                    <a:pt x="5157936" y="147599"/>
                  </a:lnTo>
                  <a:cubicBezTo>
                    <a:pt x="5157936" y="163903"/>
                    <a:pt x="5144719" y="177120"/>
                    <a:pt x="5128415" y="177120"/>
                  </a:cubicBezTo>
                  <a:lnTo>
                    <a:pt x="29521" y="177120"/>
                  </a:lnTo>
                  <a:cubicBezTo>
                    <a:pt x="13217" y="177120"/>
                    <a:pt x="0" y="163903"/>
                    <a:pt x="0" y="147599"/>
                  </a:cubicBezTo>
                  <a:lnTo>
                    <a:pt x="0" y="29521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3604" tIns="8646" rIns="203604" bIns="8646" numCol="1" spcCol="1270" anchor="ctr" anchorCtr="0">
              <a:noAutofit/>
            </a:bodyPr>
            <a:lstStyle/>
            <a:p>
              <a:pPr lvl="0" algn="l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50" b="1" kern="1200" dirty="0" smtClean="0"/>
                <a:t>Обоснованное прогнозирование работоспособности (на основании функциональные показателей, уровня физической подготовленности)</a:t>
              </a:r>
              <a:endParaRPr lang="ru-RU" sz="1050" b="1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08799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4505537"/>
            <a:ext cx="9144000" cy="627534"/>
          </a:xfrm>
          <a:prstGeom prst="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AutoShape 2" descr="Специальная Олимпиада России 2022 — Министерство труда и социальной защиты  населения Новгородской облас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 descr="C:\Users\Teacher\Downloads\Logotype_PGUFKSIT_rus_vertical (1)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34" r="5625" b="39071"/>
          <a:stretch/>
        </p:blipFill>
        <p:spPr bwMode="auto">
          <a:xfrm>
            <a:off x="155575" y="4567260"/>
            <a:ext cx="3019851" cy="474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447793" y="555526"/>
            <a:ext cx="8248414" cy="0"/>
          </a:xfrm>
          <a:prstGeom prst="line">
            <a:avLst/>
          </a:prstGeom>
          <a:ln w="57150">
            <a:solidFill>
              <a:srgbClr val="C0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447793" y="483925"/>
            <a:ext cx="8248414" cy="0"/>
          </a:xfrm>
          <a:prstGeom prst="line">
            <a:avLst/>
          </a:prstGeom>
          <a:ln w="57150">
            <a:solidFill>
              <a:srgbClr val="33CCCC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60375" y="627534"/>
            <a:ext cx="8248414" cy="0"/>
          </a:xfrm>
          <a:prstGeom prst="line">
            <a:avLst/>
          </a:prstGeom>
          <a:ln w="57150">
            <a:solidFill>
              <a:srgbClr val="FFC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Овал 17"/>
          <p:cNvSpPr/>
          <p:nvPr/>
        </p:nvSpPr>
        <p:spPr>
          <a:xfrm>
            <a:off x="93006" y="89824"/>
            <a:ext cx="662570" cy="282016"/>
          </a:xfrm>
          <a:prstGeom prst="ellipse">
            <a:avLst/>
          </a:prstGeom>
          <a:solidFill>
            <a:srgbClr val="33CC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14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4" name="Блок-схема: документ 13"/>
          <p:cNvSpPr/>
          <p:nvPr/>
        </p:nvSpPr>
        <p:spPr>
          <a:xfrm>
            <a:off x="899592" y="74210"/>
            <a:ext cx="7811090" cy="297630"/>
          </a:xfrm>
          <a:prstGeom prst="flowChartDocument">
            <a:avLst/>
          </a:prstGeom>
          <a:solidFill>
            <a:sysClr val="window" lastClr="FFFFFF"/>
          </a:solidFill>
          <a:ln w="25400" cap="flat" cmpd="sng" algn="ctr">
            <a:solidFill>
              <a:srgbClr val="72A376"/>
            </a:solidFill>
            <a:prstDash val="solid"/>
          </a:ln>
          <a:effectLst/>
        </p:spPr>
        <p:txBody>
          <a:bodyPr lIns="68579" tIns="34289" rIns="68579" bIns="34289" rtlCol="0" anchor="ctr"/>
          <a:lstStyle/>
          <a:p>
            <a:pPr marL="0" marR="0" lvl="0" indent="0" algn="ctr" defTabSz="6857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Schoolbook"/>
                <a:ea typeface="+mn-ea"/>
                <a:cs typeface="+mn-cs"/>
              </a:rPr>
              <a:t>СПЕЦИАЛЬНЫЕ ЗАДАЧИ</a:t>
            </a:r>
            <a:endParaRPr kumimoji="0" lang="ru-RU" sz="1800" b="1" i="0" u="sng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9" name="Объект 3"/>
          <p:cNvSpPr txBox="1">
            <a:spLocks/>
          </p:cNvSpPr>
          <p:nvPr/>
        </p:nvSpPr>
        <p:spPr>
          <a:xfrm>
            <a:off x="896413" y="771550"/>
            <a:ext cx="7618863" cy="34290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solidFill>
                  <a:srgbClr val="FF0000"/>
                </a:solidFill>
              </a:rPr>
              <a:t>	Коррекция и развитие координационных способностей:</a:t>
            </a:r>
          </a:p>
          <a:p>
            <a:pPr algn="just"/>
            <a:r>
              <a:rPr lang="ru-RU" b="1" dirty="0" smtClean="0">
                <a:solidFill>
                  <a:schemeClr val="tx1"/>
                </a:solidFill>
              </a:rPr>
              <a:t>•</a:t>
            </a:r>
            <a:r>
              <a:rPr lang="ru-RU" b="1" dirty="0" smtClean="0">
                <a:solidFill>
                  <a:srgbClr val="FF0000"/>
                </a:solidFill>
              </a:rPr>
              <a:t>	</a:t>
            </a:r>
            <a:r>
              <a:rPr lang="ru-RU" b="1" dirty="0" smtClean="0">
                <a:solidFill>
                  <a:schemeClr val="tx1"/>
                </a:solidFill>
              </a:rPr>
              <a:t>ориентировки в пространстве;</a:t>
            </a:r>
          </a:p>
          <a:p>
            <a:pPr algn="just"/>
            <a:r>
              <a:rPr lang="ru-RU" b="1" dirty="0" smtClean="0">
                <a:solidFill>
                  <a:schemeClr val="tx1"/>
                </a:solidFill>
              </a:rPr>
              <a:t>•	дифференцировки усилий, времени и пространства;</a:t>
            </a:r>
          </a:p>
          <a:p>
            <a:pPr algn="just"/>
            <a:r>
              <a:rPr lang="ru-RU" b="1" dirty="0" smtClean="0">
                <a:solidFill>
                  <a:schemeClr val="tx1"/>
                </a:solidFill>
              </a:rPr>
              <a:t>•	расслабления;</a:t>
            </a:r>
          </a:p>
          <a:p>
            <a:pPr algn="just"/>
            <a:r>
              <a:rPr lang="ru-RU" b="1" dirty="0" smtClean="0">
                <a:solidFill>
                  <a:schemeClr val="tx1"/>
                </a:solidFill>
              </a:rPr>
              <a:t>•	быстроты реагирования на изменяющиеся условия;</a:t>
            </a:r>
          </a:p>
          <a:p>
            <a:pPr algn="just"/>
            <a:r>
              <a:rPr lang="ru-RU" b="1" dirty="0" smtClean="0">
                <a:solidFill>
                  <a:schemeClr val="tx1"/>
                </a:solidFill>
              </a:rPr>
              <a:t>•	статического и динамического равновесия;</a:t>
            </a:r>
          </a:p>
          <a:p>
            <a:pPr algn="just"/>
            <a:r>
              <a:rPr lang="ru-RU" b="1" dirty="0" smtClean="0">
                <a:solidFill>
                  <a:schemeClr val="tx1"/>
                </a:solidFill>
              </a:rPr>
              <a:t>•	ритмичности движений;</a:t>
            </a:r>
          </a:p>
          <a:p>
            <a:pPr algn="just"/>
            <a:r>
              <a:rPr lang="ru-RU" b="1" dirty="0" smtClean="0">
                <a:solidFill>
                  <a:schemeClr val="tx1"/>
                </a:solidFill>
              </a:rPr>
              <a:t>•	точности мелких движений кисти и пальцев.</a:t>
            </a:r>
          </a:p>
          <a:p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025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4505537"/>
            <a:ext cx="9144000" cy="627534"/>
          </a:xfrm>
          <a:prstGeom prst="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AutoShape 2" descr="Специальная Олимпиада России 2022 — Министерство труда и социальной защиты  населения Новгородской облас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 descr="C:\Users\Teacher\Downloads\Logotype_PGUFKSIT_rus_vertical (1)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34" r="5625" b="39071"/>
          <a:stretch/>
        </p:blipFill>
        <p:spPr bwMode="auto">
          <a:xfrm>
            <a:off x="155575" y="4567260"/>
            <a:ext cx="3019851" cy="474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447793" y="555526"/>
            <a:ext cx="8248414" cy="0"/>
          </a:xfrm>
          <a:prstGeom prst="line">
            <a:avLst/>
          </a:prstGeom>
          <a:ln w="57150">
            <a:solidFill>
              <a:srgbClr val="C0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447793" y="483925"/>
            <a:ext cx="8248414" cy="0"/>
          </a:xfrm>
          <a:prstGeom prst="line">
            <a:avLst/>
          </a:prstGeom>
          <a:ln w="57150">
            <a:solidFill>
              <a:srgbClr val="33CCCC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60375" y="627534"/>
            <a:ext cx="8248414" cy="0"/>
          </a:xfrm>
          <a:prstGeom prst="line">
            <a:avLst/>
          </a:prstGeom>
          <a:ln w="57150">
            <a:solidFill>
              <a:srgbClr val="FFC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Овал 17"/>
          <p:cNvSpPr/>
          <p:nvPr/>
        </p:nvSpPr>
        <p:spPr>
          <a:xfrm>
            <a:off x="93006" y="89824"/>
            <a:ext cx="669562" cy="282016"/>
          </a:xfrm>
          <a:prstGeom prst="ellipse">
            <a:avLst/>
          </a:prstGeom>
          <a:solidFill>
            <a:srgbClr val="33CC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15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4" name="Блок-схема: документ 13"/>
          <p:cNvSpPr/>
          <p:nvPr/>
        </p:nvSpPr>
        <p:spPr>
          <a:xfrm>
            <a:off x="899592" y="74210"/>
            <a:ext cx="7811090" cy="297630"/>
          </a:xfrm>
          <a:prstGeom prst="flowChartDocument">
            <a:avLst/>
          </a:prstGeom>
          <a:solidFill>
            <a:sysClr val="window" lastClr="FFFFFF"/>
          </a:solidFill>
          <a:ln w="25400" cap="flat" cmpd="sng" algn="ctr">
            <a:solidFill>
              <a:srgbClr val="72A376"/>
            </a:solidFill>
            <a:prstDash val="solid"/>
          </a:ln>
          <a:effectLst/>
        </p:spPr>
        <p:txBody>
          <a:bodyPr lIns="68579" tIns="34289" rIns="68579" bIns="34289" rtlCol="0" anchor="ctr"/>
          <a:lstStyle/>
          <a:p>
            <a:pPr marL="0" marR="0" lvl="0" indent="0" algn="ctr" defTabSz="6857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Schoolbook"/>
                <a:ea typeface="+mn-ea"/>
                <a:cs typeface="+mn-cs"/>
              </a:rPr>
              <a:t>СПЕЦИАЛЬНЫЕ ЗАДАЧИ</a:t>
            </a:r>
            <a:endParaRPr kumimoji="0" lang="ru-RU" sz="1800" b="1" i="0" u="sng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20" name="Объект 3"/>
          <p:cNvSpPr txBox="1">
            <a:spLocks/>
          </p:cNvSpPr>
          <p:nvPr/>
        </p:nvSpPr>
        <p:spPr>
          <a:xfrm>
            <a:off x="762568" y="843558"/>
            <a:ext cx="7618863" cy="34290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A8CDD7"/>
            </a:solidFill>
            <a:prstDash val="solid"/>
          </a:ln>
          <a:effectLst/>
        </p:spPr>
        <p:txBody>
          <a:bodyPr vert="horz" lIns="68580" tIns="34290" rIns="68580" bIns="34290">
            <a:normAutofit fontScale="92500"/>
          </a:bodyPr>
          <a:lstStyle>
            <a:lvl1pPr marL="205740" indent="-205740" algn="l" rtl="0" eaLnBrk="1" latinLnBrk="0" hangingPunct="1">
              <a:spcBef>
                <a:spcPts val="45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80060" indent="-20574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685800" indent="-13716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891540" indent="-13716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097280" indent="-13716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303020" indent="-13716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508760" indent="-13716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1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714500" indent="-13716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100" kern="1200" cap="small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920240" indent="-13716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1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5740" marR="0" lvl="0" indent="-205740" algn="ctr" defTabSz="9144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72A376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	Коррекция и развитие физической подготовленности:</a:t>
            </a:r>
          </a:p>
          <a:p>
            <a:pPr marL="205740" marR="0" lvl="0" indent="-205740" algn="l" defTabSz="9144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72A376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•	развитие мышечной силы, элементарных форм скоростных способностей, выносливости, подвижности в суставах.</a:t>
            </a:r>
          </a:p>
          <a:p>
            <a:pPr marL="205740" marR="0" lvl="0" indent="-205740" algn="ctr" defTabSz="9144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72A376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Коррекция и профилактика соматических нарушений:</a:t>
            </a:r>
          </a:p>
          <a:p>
            <a:pPr marL="205740" marR="0" lvl="0" indent="-205740" algn="l" defTabSz="9144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72A376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•	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формирование и коррекция осанки;</a:t>
            </a:r>
          </a:p>
          <a:p>
            <a:pPr marL="205740" marR="0" lvl="0" indent="-205740" algn="l" defTabSz="9144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72A376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•	профилактика и коррекция плоскостопия;</a:t>
            </a:r>
          </a:p>
          <a:p>
            <a:pPr marL="205740" marR="0" lvl="0" indent="-205740" algn="l" defTabSz="9144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72A376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•	коррекция массы тела;</a:t>
            </a:r>
          </a:p>
          <a:p>
            <a:pPr marL="205740" marR="0" lvl="0" indent="-205740" algn="l" defTabSz="9144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72A376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•	коррекция речевого дыхания;</a:t>
            </a:r>
          </a:p>
          <a:p>
            <a:pPr marL="205740" marR="0" lvl="0" indent="-205740" algn="l" defTabSz="9144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72A376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•	укрепление сердечно-сосудистой и дыхательной систем</a:t>
            </a:r>
          </a:p>
          <a:p>
            <a:pPr marL="205740" marR="0" lvl="0" indent="-205740" algn="l" defTabSz="9144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72A376"/>
              </a:buClr>
              <a:buSzPct val="70000"/>
              <a:buFont typeface="Wingdings"/>
              <a:buChar char=""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611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4505537"/>
            <a:ext cx="9144000" cy="627534"/>
          </a:xfrm>
          <a:prstGeom prst="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AutoShape 2" descr="Специальная Олимпиада России 2022 — Министерство труда и социальной защиты  населения Новгородской облас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 descr="C:\Users\Teacher\Downloads\Logotype_PGUFKSIT_rus_vertical (1)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34" r="5625" b="39071"/>
          <a:stretch/>
        </p:blipFill>
        <p:spPr bwMode="auto">
          <a:xfrm>
            <a:off x="155575" y="4567260"/>
            <a:ext cx="3019851" cy="474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447793" y="555526"/>
            <a:ext cx="8248414" cy="0"/>
          </a:xfrm>
          <a:prstGeom prst="line">
            <a:avLst/>
          </a:prstGeom>
          <a:ln w="57150">
            <a:solidFill>
              <a:srgbClr val="C0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447793" y="483925"/>
            <a:ext cx="8248414" cy="0"/>
          </a:xfrm>
          <a:prstGeom prst="line">
            <a:avLst/>
          </a:prstGeom>
          <a:ln w="57150">
            <a:solidFill>
              <a:srgbClr val="33CCCC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60375" y="627534"/>
            <a:ext cx="8248414" cy="0"/>
          </a:xfrm>
          <a:prstGeom prst="line">
            <a:avLst/>
          </a:prstGeom>
          <a:ln w="57150">
            <a:solidFill>
              <a:srgbClr val="FFC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Овал 17"/>
          <p:cNvSpPr/>
          <p:nvPr/>
        </p:nvSpPr>
        <p:spPr>
          <a:xfrm>
            <a:off x="93006" y="89824"/>
            <a:ext cx="662570" cy="282015"/>
          </a:xfrm>
          <a:prstGeom prst="ellipse">
            <a:avLst/>
          </a:prstGeom>
          <a:solidFill>
            <a:srgbClr val="33CC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16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4" name="Блок-схема: документ 13"/>
          <p:cNvSpPr/>
          <p:nvPr/>
        </p:nvSpPr>
        <p:spPr>
          <a:xfrm>
            <a:off x="899592" y="74210"/>
            <a:ext cx="7811090" cy="297630"/>
          </a:xfrm>
          <a:prstGeom prst="flowChartDocument">
            <a:avLst/>
          </a:prstGeom>
          <a:solidFill>
            <a:sysClr val="window" lastClr="FFFFFF"/>
          </a:solidFill>
          <a:ln w="25400" cap="flat" cmpd="sng" algn="ctr">
            <a:solidFill>
              <a:srgbClr val="72A376"/>
            </a:solidFill>
            <a:prstDash val="solid"/>
          </a:ln>
          <a:effectLst/>
        </p:spPr>
        <p:txBody>
          <a:bodyPr lIns="68579" tIns="34289" rIns="68579" bIns="34289" rtlCol="0" anchor="ctr"/>
          <a:lstStyle/>
          <a:p>
            <a:pPr marL="0" marR="0" lvl="0" indent="0" algn="ctr" defTabSz="6857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Schoolbook"/>
                <a:ea typeface="+mn-ea"/>
                <a:cs typeface="+mn-cs"/>
              </a:rPr>
              <a:t>СПЕЦИАЛЬНЫЕ ЗАДАЧИ</a:t>
            </a:r>
            <a:endParaRPr kumimoji="0" lang="ru-RU" sz="1800" b="1" i="0" u="sng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9" name="Объект 3"/>
          <p:cNvSpPr txBox="1">
            <a:spLocks/>
          </p:cNvSpPr>
          <p:nvPr/>
        </p:nvSpPr>
        <p:spPr>
          <a:xfrm>
            <a:off x="522944" y="771550"/>
            <a:ext cx="7618863" cy="34290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A8CDD7"/>
            </a:solidFill>
            <a:prstDash val="solid"/>
          </a:ln>
          <a:effectLst/>
        </p:spPr>
        <p:txBody>
          <a:bodyPr vert="horz" lIns="68580" tIns="34290" rIns="68580" bIns="34290">
            <a:normAutofit fontScale="92500" lnSpcReduction="20000"/>
          </a:bodyPr>
          <a:lstStyle>
            <a:lvl1pPr marL="205740" indent="-205740" algn="l" rtl="0" eaLnBrk="1" latinLnBrk="0" hangingPunct="1">
              <a:spcBef>
                <a:spcPts val="45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80060" indent="-20574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685800" indent="-13716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891540" indent="-13716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097280" indent="-13716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303020" indent="-13716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508760" indent="-13716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1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714500" indent="-13716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100" kern="1200" cap="small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920240" indent="-13716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1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5740" marR="0" lvl="0" indent="-205740" algn="ctr" defTabSz="9144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72A376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	Коррекция и развитие психических и сенсорно-перцептивных способностей:</a:t>
            </a:r>
          </a:p>
          <a:p>
            <a:pPr marL="205740" marR="0" lvl="0" indent="-205740" algn="l" defTabSz="9144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72A376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•	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развитие зрительно-предметного, зрительно-пространственного и слухового восприятия;</a:t>
            </a:r>
          </a:p>
          <a:p>
            <a:pPr marL="205740" marR="0" lvl="0" indent="-205740" algn="l" defTabSz="9144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72A376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•	дифференцировка зрительных и слуховых сигналов по силе, расстоянию, направлению;</a:t>
            </a:r>
          </a:p>
          <a:p>
            <a:pPr marL="205740" marR="0" lvl="0" indent="-205740" algn="l" defTabSz="9144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72A376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•	развитие зрительной и слуховой памяти;</a:t>
            </a:r>
          </a:p>
          <a:p>
            <a:pPr marL="205740" marR="0" lvl="0" indent="-205740" algn="l" defTabSz="9144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72A376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•	развитие зрительного и слухового внимания;</a:t>
            </a:r>
          </a:p>
          <a:p>
            <a:pPr marL="205740" marR="0" lvl="0" indent="-205740" algn="l" defTabSz="9144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72A376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•	дифференцировка зрительных, слуховых, тактильных ощущений;</a:t>
            </a:r>
          </a:p>
          <a:p>
            <a:pPr marL="205740" marR="0" lvl="0" indent="-205740" algn="l" defTabSz="9144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72A376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•	развитие  воображения;</a:t>
            </a:r>
          </a:p>
          <a:p>
            <a:pPr marL="205740" marR="0" lvl="0" indent="-205740" algn="l" defTabSz="9144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72A376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•	коррекция и развитие эмоционально-волевой сферы.</a:t>
            </a:r>
          </a:p>
          <a:p>
            <a:pPr marL="205740" marR="0" lvl="0" indent="-205740" algn="ctr" defTabSz="9144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72A376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Развитие  познавательной деятельности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1014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ый треугольник 2"/>
          <p:cNvSpPr/>
          <p:nvPr/>
        </p:nvSpPr>
        <p:spPr>
          <a:xfrm rot="16200000">
            <a:off x="5756531" y="1124446"/>
            <a:ext cx="3348687" cy="3413493"/>
          </a:xfrm>
          <a:prstGeom prst="rtTriangl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0" y="4505537"/>
            <a:ext cx="9144000" cy="627534"/>
          </a:xfrm>
          <a:prstGeom prst="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AutoShape 2" descr="Специальная Олимпиада России 2022 — Министерство труда и социальной защиты  населения Новгородской облас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 descr="C:\Users\Teacher\Downloads\Logotype_PGUFKSIT_rus_vertical (1)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34" r="5625" b="39071"/>
          <a:stretch/>
        </p:blipFill>
        <p:spPr bwMode="auto">
          <a:xfrm>
            <a:off x="155575" y="4567260"/>
            <a:ext cx="3019851" cy="474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447793" y="555526"/>
            <a:ext cx="8248414" cy="0"/>
          </a:xfrm>
          <a:prstGeom prst="line">
            <a:avLst/>
          </a:prstGeom>
          <a:ln w="57150">
            <a:solidFill>
              <a:srgbClr val="C0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447793" y="483925"/>
            <a:ext cx="8248414" cy="0"/>
          </a:xfrm>
          <a:prstGeom prst="line">
            <a:avLst/>
          </a:prstGeom>
          <a:ln w="57150">
            <a:solidFill>
              <a:srgbClr val="33CCCC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60375" y="627534"/>
            <a:ext cx="8248414" cy="0"/>
          </a:xfrm>
          <a:prstGeom prst="line">
            <a:avLst/>
          </a:prstGeom>
          <a:ln w="57150">
            <a:solidFill>
              <a:srgbClr val="FFC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Овал 17"/>
          <p:cNvSpPr/>
          <p:nvPr/>
        </p:nvSpPr>
        <p:spPr>
          <a:xfrm>
            <a:off x="93006" y="89824"/>
            <a:ext cx="662570" cy="282016"/>
          </a:xfrm>
          <a:prstGeom prst="ellipse">
            <a:avLst/>
          </a:prstGeom>
          <a:solidFill>
            <a:srgbClr val="33CC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17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4" name="Блок-схема: документ 13"/>
          <p:cNvSpPr/>
          <p:nvPr/>
        </p:nvSpPr>
        <p:spPr>
          <a:xfrm>
            <a:off x="899592" y="74210"/>
            <a:ext cx="7811090" cy="297630"/>
          </a:xfrm>
          <a:prstGeom prst="flowChartDocument">
            <a:avLst/>
          </a:prstGeom>
          <a:solidFill>
            <a:sysClr val="window" lastClr="FFFFFF"/>
          </a:solidFill>
          <a:ln w="25400" cap="flat" cmpd="sng" algn="ctr">
            <a:solidFill>
              <a:srgbClr val="72A376"/>
            </a:solidFill>
            <a:prstDash val="solid"/>
          </a:ln>
          <a:effectLst/>
        </p:spPr>
        <p:txBody>
          <a:bodyPr lIns="68579" tIns="34289" rIns="68579" bIns="34289" rtlCol="0" anchor="ctr"/>
          <a:lstStyle/>
          <a:p>
            <a:pPr marL="0" marR="0" lvl="0" indent="0" algn="ctr" defTabSz="6857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Schoolbook"/>
                <a:ea typeface="+mn-ea"/>
                <a:cs typeface="+mn-cs"/>
              </a:rPr>
              <a:t>НОРМАТИВЫ ВФСК ГТО (для особой категории граждан)</a:t>
            </a:r>
            <a:endParaRPr kumimoji="0" lang="ru-RU" sz="1800" b="1" i="0" u="sng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572000" y="987574"/>
            <a:ext cx="405393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https://www.gto.ru/norms#tab_special_group</a:t>
            </a:r>
            <a:endParaRPr lang="ru-RU" sz="16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0874" y="2543836"/>
            <a:ext cx="1713125" cy="1975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ятиугольник 3"/>
          <p:cNvSpPr/>
          <p:nvPr/>
        </p:nvSpPr>
        <p:spPr>
          <a:xfrm>
            <a:off x="2523828" y="987574"/>
            <a:ext cx="2048172" cy="43204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сайт</a:t>
            </a:r>
            <a:endParaRPr lang="ru-RU" dirty="0"/>
          </a:p>
        </p:txBody>
      </p:sp>
      <p:sp>
        <p:nvSpPr>
          <p:cNvPr id="20" name="Пятиугольник 19"/>
          <p:cNvSpPr/>
          <p:nvPr/>
        </p:nvSpPr>
        <p:spPr>
          <a:xfrm>
            <a:off x="2558707" y="1779662"/>
            <a:ext cx="2051720" cy="43204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кол-во ступеней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4644008" y="1687082"/>
            <a:ext cx="30203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/>
              <a:t>11</a:t>
            </a:r>
            <a:r>
              <a:rPr lang="ru-RU" dirty="0" smtClean="0"/>
              <a:t> (от 6 до 70 лет и старше)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8498716"/>
              </p:ext>
            </p:extLst>
          </p:nvPr>
        </p:nvGraphicFramePr>
        <p:xfrm>
          <a:off x="-17001" y="699542"/>
          <a:ext cx="2772911" cy="38677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3" name="Acrobat Document" r:id="rId5" imgW="2943098" imgH="4105080" progId="AcroExch.Document.7">
                  <p:embed/>
                </p:oleObj>
              </mc:Choice>
              <mc:Fallback>
                <p:oleObj name="Acrobat Document" r:id="rId5" imgW="2943098" imgH="4105080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-17001" y="699542"/>
                        <a:ext cx="2772911" cy="38677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Пятиугольник 21"/>
          <p:cNvSpPr/>
          <p:nvPr/>
        </p:nvSpPr>
        <p:spPr>
          <a:xfrm>
            <a:off x="2753417" y="2571750"/>
            <a:ext cx="2051720" cy="43204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раздел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805137" y="2736392"/>
            <a:ext cx="252665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b="1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/>
              </a:rPr>
              <a:t>для особой категории граждан</a:t>
            </a:r>
            <a:endParaRPr lang="ru-RU" sz="11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877205" y="3075806"/>
            <a:ext cx="414889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" b="1" dirty="0" smtClean="0">
                <a:latin typeface="PTSans-Bold"/>
              </a:rPr>
              <a:t>(Испытания </a:t>
            </a:r>
            <a:r>
              <a:rPr lang="ru-RU" sz="800" b="1" dirty="0">
                <a:latin typeface="PTSans-Bold"/>
              </a:rPr>
              <a:t>(тесты) по выбору для лиц с интеллектуальными </a:t>
            </a:r>
            <a:r>
              <a:rPr lang="ru-RU" sz="800" b="1" dirty="0" smtClean="0">
                <a:latin typeface="PTSans-Bold"/>
              </a:rPr>
              <a:t>нарушениями)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7636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4505537"/>
            <a:ext cx="9144000" cy="627534"/>
          </a:xfrm>
          <a:prstGeom prst="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AutoShape 2" descr="Специальная Олимпиада России 2022 — Министерство труда и социальной защиты  населения Новгородской облас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 descr="C:\Users\Teacher\Downloads\Logotype_PGUFKSIT_rus_vertical (1)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34" r="5625" b="39071"/>
          <a:stretch/>
        </p:blipFill>
        <p:spPr bwMode="auto">
          <a:xfrm>
            <a:off x="155575" y="4567260"/>
            <a:ext cx="3019851" cy="474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447793" y="555526"/>
            <a:ext cx="8248414" cy="0"/>
          </a:xfrm>
          <a:prstGeom prst="line">
            <a:avLst/>
          </a:prstGeom>
          <a:ln w="57150">
            <a:solidFill>
              <a:srgbClr val="C0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447793" y="483925"/>
            <a:ext cx="8248414" cy="0"/>
          </a:xfrm>
          <a:prstGeom prst="line">
            <a:avLst/>
          </a:prstGeom>
          <a:ln w="57150">
            <a:solidFill>
              <a:srgbClr val="33CCCC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60375" y="627534"/>
            <a:ext cx="8248414" cy="0"/>
          </a:xfrm>
          <a:prstGeom prst="line">
            <a:avLst/>
          </a:prstGeom>
          <a:ln w="57150">
            <a:solidFill>
              <a:srgbClr val="FFC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Овал 17"/>
          <p:cNvSpPr/>
          <p:nvPr/>
        </p:nvSpPr>
        <p:spPr>
          <a:xfrm>
            <a:off x="93006" y="89824"/>
            <a:ext cx="662570" cy="282015"/>
          </a:xfrm>
          <a:prstGeom prst="ellipse">
            <a:avLst/>
          </a:prstGeom>
          <a:solidFill>
            <a:srgbClr val="33CC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18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4" name="Блок-схема: документ 13"/>
          <p:cNvSpPr/>
          <p:nvPr/>
        </p:nvSpPr>
        <p:spPr>
          <a:xfrm>
            <a:off x="899592" y="74210"/>
            <a:ext cx="7811090" cy="297630"/>
          </a:xfrm>
          <a:prstGeom prst="flowChartDocument">
            <a:avLst/>
          </a:prstGeom>
          <a:solidFill>
            <a:sysClr val="window" lastClr="FFFFFF"/>
          </a:solidFill>
          <a:ln w="25400" cap="flat" cmpd="sng" algn="ctr">
            <a:solidFill>
              <a:srgbClr val="72A376"/>
            </a:solidFill>
            <a:prstDash val="solid"/>
          </a:ln>
          <a:effectLst/>
        </p:spPr>
        <p:txBody>
          <a:bodyPr lIns="68579" tIns="34289" rIns="68579" bIns="34289" rtlCol="0" anchor="ctr"/>
          <a:lstStyle/>
          <a:p>
            <a:pPr marL="0" marR="0" lvl="0" indent="0" algn="ctr" defTabSz="6857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/>
              </a:rPr>
              <a:t>Тесты для оценки физической подготовленности</a:t>
            </a:r>
            <a:endParaRPr kumimoji="0" lang="ru-RU" sz="1800" b="1" i="0" u="sng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Schoolbook"/>
              <a:ea typeface="+mn-ea"/>
              <a:cs typeface="+mn-cs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3550623"/>
              </p:ext>
            </p:extLst>
          </p:nvPr>
        </p:nvGraphicFramePr>
        <p:xfrm>
          <a:off x="256562" y="699542"/>
          <a:ext cx="8347886" cy="373454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795158"/>
                <a:gridCol w="3240360"/>
                <a:gridCol w="3312368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Двигательные способности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Тесты</a:t>
                      </a:r>
                      <a:r>
                        <a:rPr lang="ru-RU" baseline="0" dirty="0" smtClean="0"/>
                        <a:t> ВФСК ГТО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Тесты </a:t>
                      </a:r>
                      <a:r>
                        <a:rPr lang="en-US" sz="1400" dirty="0" smtClean="0"/>
                        <a:t>Fit-5</a:t>
                      </a:r>
                      <a:r>
                        <a:rPr lang="ru-RU" sz="1400" dirty="0" smtClean="0"/>
                        <a:t> программа Специальной Олимпиады</a:t>
                      </a:r>
                      <a:endParaRPr lang="ru-RU" sz="1400" dirty="0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Скоростные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Бег на 30 м (или 60 м)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Ходьба, бег, катание на роликах на 200 м, </a:t>
                      </a:r>
                      <a:endParaRPr lang="ru-RU" sz="1050" dirty="0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Скоростно-силовые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Прыжок в длину с разбега (или прыжок в длину</a:t>
                      </a:r>
                      <a:r>
                        <a:rPr lang="ru-RU" sz="1050" baseline="0" dirty="0" smtClean="0"/>
                        <a:t> с места, </a:t>
                      </a:r>
                      <a:r>
                        <a:rPr lang="ru-RU" sz="1050" dirty="0" smtClean="0"/>
                        <a:t>метание мяча,</a:t>
                      </a:r>
                      <a:r>
                        <a:rPr lang="ru-RU" sz="1050" baseline="0" dirty="0" smtClean="0"/>
                        <a:t> поднимание туловища из положения лежа на спине)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Прыжок в длину с места</a:t>
                      </a:r>
                      <a:endParaRPr lang="ru-RU" sz="1050" dirty="0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Выносливость (общая)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Бег на 2000 м (или бег на лыжах ,кросс, плавание)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Гребля, ходьба, бег</a:t>
                      </a:r>
                      <a:endParaRPr lang="ru-RU" sz="1050" dirty="0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Скоростно-силовая выносливость (специальная)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Подтягивание из виса на высокой перекладине (сгибание и разгибание</a:t>
                      </a:r>
                      <a:r>
                        <a:rPr lang="ru-RU" sz="1050" baseline="0" dirty="0" smtClean="0"/>
                        <a:t> рук в упоре лежа на полу)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Сгибание</a:t>
                      </a:r>
                      <a:r>
                        <a:rPr lang="ru-RU" sz="1050" baseline="0" dirty="0" smtClean="0"/>
                        <a:t> и разгибание рук в упоре от стены (или с колен)</a:t>
                      </a:r>
                    </a:p>
                    <a:p>
                      <a:pPr algn="ctr"/>
                      <a:r>
                        <a:rPr lang="ru-RU" sz="1050" baseline="0" dirty="0" smtClean="0"/>
                        <a:t>Скручивания до отказа</a:t>
                      </a:r>
                    </a:p>
                    <a:p>
                      <a:pPr algn="ctr"/>
                      <a:r>
                        <a:rPr lang="ru-RU" sz="1050" baseline="0" dirty="0" smtClean="0"/>
                        <a:t>Прыжки ноги вместе-ноги врозь за 1 минуту</a:t>
                      </a:r>
                    </a:p>
                    <a:p>
                      <a:pPr algn="ctr"/>
                      <a:r>
                        <a:rPr lang="ru-RU" sz="1050" baseline="0" dirty="0" smtClean="0"/>
                        <a:t>Приседания до отказа</a:t>
                      </a:r>
                      <a:endParaRPr lang="ru-RU" sz="1050" dirty="0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Гибкость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Наклон вперед из положения сидя на полу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Наклон вперед из положения сидя на полу</a:t>
                      </a:r>
                    </a:p>
                    <a:p>
                      <a:pPr algn="ctr"/>
                      <a:endParaRPr lang="ru-RU" sz="1050" dirty="0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Координационные способности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Метание</a:t>
                      </a:r>
                      <a:r>
                        <a:rPr lang="ru-RU" sz="1050" baseline="0" dirty="0" smtClean="0"/>
                        <a:t> теннисного мяча в цель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Кол-во шагов по линии в ряд (пятка к носку), </a:t>
                      </a:r>
                      <a:r>
                        <a:rPr lang="ru-RU" sz="1050" dirty="0" err="1" smtClean="0"/>
                        <a:t>обегание</a:t>
                      </a:r>
                      <a:r>
                        <a:rPr lang="ru-RU" sz="1050" dirty="0" smtClean="0"/>
                        <a:t> конусов за 30 секунд</a:t>
                      </a:r>
                      <a:endParaRPr lang="ru-RU" sz="105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553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4505537"/>
            <a:ext cx="9144000" cy="627534"/>
          </a:xfrm>
          <a:prstGeom prst="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AutoShape 2" descr="Специальная Олимпиада России 2022 — Министерство труда и социальной защиты  населения Новгородской облас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 descr="C:\Users\Teacher\Downloads\Logotype_PGUFKSIT_rus_vertical (1)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34" r="5625" b="39071"/>
          <a:stretch/>
        </p:blipFill>
        <p:spPr bwMode="auto">
          <a:xfrm>
            <a:off x="155575" y="4567260"/>
            <a:ext cx="3019851" cy="474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447793" y="555526"/>
            <a:ext cx="8248414" cy="0"/>
          </a:xfrm>
          <a:prstGeom prst="line">
            <a:avLst/>
          </a:prstGeom>
          <a:ln w="57150">
            <a:solidFill>
              <a:srgbClr val="C0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447793" y="483925"/>
            <a:ext cx="8248414" cy="0"/>
          </a:xfrm>
          <a:prstGeom prst="line">
            <a:avLst/>
          </a:prstGeom>
          <a:ln w="57150">
            <a:solidFill>
              <a:srgbClr val="33CCCC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60375" y="627534"/>
            <a:ext cx="8248414" cy="0"/>
          </a:xfrm>
          <a:prstGeom prst="line">
            <a:avLst/>
          </a:prstGeom>
          <a:ln w="57150">
            <a:solidFill>
              <a:srgbClr val="FFC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Овал 17"/>
          <p:cNvSpPr/>
          <p:nvPr/>
        </p:nvSpPr>
        <p:spPr>
          <a:xfrm>
            <a:off x="93006" y="89824"/>
            <a:ext cx="662570" cy="282016"/>
          </a:xfrm>
          <a:prstGeom prst="ellipse">
            <a:avLst/>
          </a:prstGeom>
          <a:solidFill>
            <a:srgbClr val="33CC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19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4" name="Блок-схема: документ 13"/>
          <p:cNvSpPr/>
          <p:nvPr/>
        </p:nvSpPr>
        <p:spPr>
          <a:xfrm>
            <a:off x="611560" y="74210"/>
            <a:ext cx="8099122" cy="297630"/>
          </a:xfrm>
          <a:prstGeom prst="flowChartDocument">
            <a:avLst/>
          </a:prstGeom>
          <a:solidFill>
            <a:sysClr val="window" lastClr="FFFFFF"/>
          </a:solidFill>
          <a:ln w="25400" cap="flat" cmpd="sng" algn="ctr">
            <a:solidFill>
              <a:srgbClr val="72A376"/>
            </a:solidFill>
            <a:prstDash val="solid"/>
          </a:ln>
          <a:effectLst/>
        </p:spPr>
        <p:txBody>
          <a:bodyPr lIns="68579" tIns="34289" rIns="68579" bIns="34289" rtlCol="0" anchor="ctr"/>
          <a:lstStyle/>
          <a:p>
            <a:pPr marL="0" marR="0" lvl="0" indent="0" algn="ctr" defTabSz="6857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/>
              </a:rPr>
              <a:t>Показатели, используемые в оперативном контроле </a:t>
            </a:r>
            <a:endParaRPr kumimoji="0" lang="ru-RU" sz="1400" b="1" i="0" u="sng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Schoolbook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5208188"/>
              </p:ext>
            </p:extLst>
          </p:nvPr>
        </p:nvGraphicFramePr>
        <p:xfrm>
          <a:off x="256562" y="699542"/>
          <a:ext cx="8563910" cy="370952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053027"/>
                <a:gridCol w="5510883"/>
              </a:tblGrid>
              <a:tr h="56903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Группа</a:t>
                      </a:r>
                      <a:r>
                        <a:rPr lang="ru-RU" sz="1600" baseline="0" dirty="0" smtClean="0"/>
                        <a:t> показателей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Единичные показатели</a:t>
                      </a:r>
                      <a:endParaRPr lang="ru-RU" dirty="0"/>
                    </a:p>
                  </a:txBody>
                  <a:tcPr/>
                </a:tc>
              </a:tr>
              <a:tr h="56903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Оперативный контроль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Текущая ЧСС, скорость восстановления ЧСС, пульсовая стоимость метра дистанции, концентрация </a:t>
                      </a:r>
                      <a:r>
                        <a:rPr lang="ru-RU" sz="1200" dirty="0" err="1" smtClean="0"/>
                        <a:t>лактата</a:t>
                      </a:r>
                      <a:r>
                        <a:rPr lang="ru-RU" sz="1200" dirty="0" smtClean="0"/>
                        <a:t>, моторная плотность частей занятия</a:t>
                      </a:r>
                      <a:endParaRPr lang="ru-RU" sz="1200" b="1" dirty="0"/>
                    </a:p>
                  </a:txBody>
                  <a:tcPr/>
                </a:tc>
              </a:tr>
              <a:tr h="60216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Обследование результатов спортивной деятельности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Объем технико-тактических действий, динамика результативности</a:t>
                      </a:r>
                      <a:endParaRPr lang="ru-RU" sz="1200" dirty="0"/>
                    </a:p>
                  </a:txBody>
                  <a:tcPr/>
                </a:tc>
              </a:tr>
              <a:tr h="963456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Текущее обследование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Самооценка, тревожность, уверенность, мотивация, САН, сбалансированность, цветовой тест </a:t>
                      </a:r>
                      <a:r>
                        <a:rPr lang="ru-RU" sz="1200" dirty="0" err="1" smtClean="0"/>
                        <a:t>Люшера</a:t>
                      </a:r>
                      <a:r>
                        <a:rPr lang="ru-RU" sz="1200" dirty="0" smtClean="0"/>
                        <a:t> (цветовое предпочтение отражает направленность человека на активность или отдых, что обусловлено его актуальными</a:t>
                      </a:r>
                      <a:r>
                        <a:rPr lang="ru-RU" sz="1200" baseline="0" dirty="0" smtClean="0"/>
                        <a:t> потребностями и функциональным состоянием)</a:t>
                      </a:r>
                      <a:endParaRPr lang="ru-RU" sz="1200" dirty="0"/>
                    </a:p>
                  </a:txBody>
                  <a:tcPr/>
                </a:tc>
              </a:tr>
              <a:tr h="752700">
                <a:tc>
                  <a:txBody>
                    <a:bodyPr/>
                    <a:lstStyle/>
                    <a:p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Реакция на время ,реакция на движущийся объект, показатели психомоторной регуляции движений ,</a:t>
                      </a:r>
                      <a:r>
                        <a:rPr lang="ru-RU" sz="1200" dirty="0" err="1" smtClean="0"/>
                        <a:t>теппинг</a:t>
                      </a:r>
                      <a:r>
                        <a:rPr lang="ru-RU" sz="1200" dirty="0" smtClean="0"/>
                        <a:t>-тест, кистевая динамометрия, ПЗМР, СЗМР</a:t>
                      </a:r>
                      <a:r>
                        <a:rPr lang="ru-RU" sz="1200" baseline="0" dirty="0" smtClean="0"/>
                        <a:t> (программа НС-ПСИХОТЕСТ СПОРТ </a:t>
                      </a:r>
                      <a:r>
                        <a:rPr lang="en-US" sz="1200" baseline="0" dirty="0" smtClean="0"/>
                        <a:t>https://neurosoft.com/files/catalog/catalog/162/ru/brochure/Psyhotest-RU-to-read.pdf</a:t>
                      </a:r>
                      <a:r>
                        <a:rPr lang="ru-RU" sz="1200" baseline="0" dirty="0" smtClean="0"/>
                        <a:t>)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8453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4505537"/>
            <a:ext cx="9144000" cy="627534"/>
          </a:xfrm>
          <a:prstGeom prst="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AutoShape 2" descr="Специальная Олимпиада России 2022 — Министерство труда и социальной защиты  населения Новгородской облас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 descr="C:\Users\Teacher\Downloads\Logotype_PGUFKSIT_rus_vertical (1)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34" r="5625" b="39071"/>
          <a:stretch/>
        </p:blipFill>
        <p:spPr bwMode="auto">
          <a:xfrm>
            <a:off x="155575" y="4567260"/>
            <a:ext cx="3019851" cy="474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447793" y="555526"/>
            <a:ext cx="8248414" cy="0"/>
          </a:xfrm>
          <a:prstGeom prst="line">
            <a:avLst/>
          </a:prstGeom>
          <a:ln w="57150">
            <a:solidFill>
              <a:srgbClr val="C0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447793" y="483925"/>
            <a:ext cx="8248414" cy="0"/>
          </a:xfrm>
          <a:prstGeom prst="line">
            <a:avLst/>
          </a:prstGeom>
          <a:ln w="57150">
            <a:solidFill>
              <a:srgbClr val="33CCCC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60375" y="627534"/>
            <a:ext cx="8248414" cy="0"/>
          </a:xfrm>
          <a:prstGeom prst="line">
            <a:avLst/>
          </a:prstGeom>
          <a:ln w="57150">
            <a:solidFill>
              <a:srgbClr val="FFC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Овал 17"/>
          <p:cNvSpPr/>
          <p:nvPr/>
        </p:nvSpPr>
        <p:spPr>
          <a:xfrm>
            <a:off x="93006" y="89824"/>
            <a:ext cx="590562" cy="282015"/>
          </a:xfrm>
          <a:prstGeom prst="ellipse">
            <a:avLst/>
          </a:prstGeom>
          <a:solidFill>
            <a:srgbClr val="33CC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20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4" name="Блок-схема: документ 13"/>
          <p:cNvSpPr/>
          <p:nvPr/>
        </p:nvSpPr>
        <p:spPr>
          <a:xfrm>
            <a:off x="611560" y="74210"/>
            <a:ext cx="8099122" cy="297630"/>
          </a:xfrm>
          <a:prstGeom prst="flowChartDocument">
            <a:avLst/>
          </a:prstGeom>
          <a:solidFill>
            <a:sysClr val="window" lastClr="FFFFFF"/>
          </a:solidFill>
          <a:ln w="25400" cap="flat" cmpd="sng" algn="ctr">
            <a:solidFill>
              <a:srgbClr val="72A376"/>
            </a:solidFill>
            <a:prstDash val="solid"/>
          </a:ln>
          <a:effectLst/>
        </p:spPr>
        <p:txBody>
          <a:bodyPr lIns="68579" tIns="34289" rIns="68579" bIns="34289" rtlCol="0" anchor="ctr"/>
          <a:lstStyle/>
          <a:p>
            <a:pPr marL="0" marR="0" lvl="0" indent="0" algn="ctr" defTabSz="6857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/>
              </a:rPr>
              <a:t>ПРОГРАММА НС-ПСИХОТЕСТ</a:t>
            </a:r>
            <a:endParaRPr kumimoji="0" lang="ru-RU" sz="1400" b="1" i="0" u="sng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Schoolbook"/>
            </a:endParaRPr>
          </a:p>
        </p:txBody>
      </p:sp>
      <p:pic>
        <p:nvPicPr>
          <p:cNvPr id="3075" name="Picture 3" descr="C:\Users\BurcevaEV\Desktop\БУРЦЕВА ЕВГЕНИЯ\СПЕЦИАЛЬНАЯ ОЛИМПИАДА 2022\ПСИХОТЕСТ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87048"/>
            <a:ext cx="3672408" cy="3792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56958" y="2425246"/>
            <a:ext cx="3096344" cy="57708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050" dirty="0">
                <a:solidFill>
                  <a:prstClr val="black"/>
                </a:solidFill>
              </a:rPr>
              <a:t>(программа НС-ПСИХОТЕСТ СПОРТ </a:t>
            </a:r>
            <a:r>
              <a:rPr lang="en-US" sz="1050" dirty="0">
                <a:solidFill>
                  <a:prstClr val="black"/>
                </a:solidFill>
              </a:rPr>
              <a:t>https://neurosoft.com/files/catalog/catalog/162/ru/brochure/Psyhotest-RU-to-read.pdf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968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 descr="Специальная Олимпиада России 2022 — Министерство труда и социальной защиты  населения Новгородской облас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 descr="C:\Users\Teacher\Downloads\Logotype_PGUFKSIT_rus_vertical (1)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34" r="5625" b="39071"/>
          <a:stretch/>
        </p:blipFill>
        <p:spPr bwMode="auto">
          <a:xfrm>
            <a:off x="155575" y="4567260"/>
            <a:ext cx="3019851" cy="474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915816" y="42679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 Black" pitchFamily="34" charset="0"/>
                <a:cs typeface="Times New Roman" pitchFamily="18" charset="0"/>
              </a:rPr>
              <a:t>содержание</a:t>
            </a:r>
            <a:endParaRPr lang="ru-RU" sz="2400" b="1" dirty="0">
              <a:latin typeface="Arial Black" pitchFamily="34" charset="0"/>
              <a:cs typeface="Times New Roman" pitchFamily="18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447793" y="555526"/>
            <a:ext cx="8248414" cy="0"/>
          </a:xfrm>
          <a:prstGeom prst="line">
            <a:avLst/>
          </a:prstGeom>
          <a:ln w="57150">
            <a:solidFill>
              <a:srgbClr val="C0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447793" y="483925"/>
            <a:ext cx="8248414" cy="0"/>
          </a:xfrm>
          <a:prstGeom prst="line">
            <a:avLst/>
          </a:prstGeom>
          <a:ln w="57150">
            <a:solidFill>
              <a:srgbClr val="33CCCC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60375" y="627534"/>
            <a:ext cx="8248414" cy="0"/>
          </a:xfrm>
          <a:prstGeom prst="line">
            <a:avLst/>
          </a:prstGeom>
          <a:ln w="57150">
            <a:solidFill>
              <a:srgbClr val="FFC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Овал 12"/>
          <p:cNvSpPr/>
          <p:nvPr/>
        </p:nvSpPr>
        <p:spPr>
          <a:xfrm>
            <a:off x="93006" y="89596"/>
            <a:ext cx="429938" cy="282015"/>
          </a:xfrm>
          <a:prstGeom prst="ellipse">
            <a:avLst/>
          </a:prstGeom>
          <a:solidFill>
            <a:srgbClr val="33CC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3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9552" y="987574"/>
            <a:ext cx="816923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ru-RU" sz="2800" b="1" dirty="0" smtClean="0"/>
              <a:t>Виды диагностики, ее цели и задачи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sz="2800" b="1" dirty="0" smtClean="0"/>
              <a:t>Направления педагогического контроля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sz="2800" b="1" dirty="0" smtClean="0"/>
              <a:t>Виды педагогического контроля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sz="2800" b="1" dirty="0" smtClean="0"/>
              <a:t>Средства и методы контроля на занятиях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sz="2800" b="1" dirty="0" smtClean="0"/>
              <a:t>Самоконтроль (цели, задачи, методы)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sz="2800" b="1" dirty="0" smtClean="0"/>
              <a:t>Дневник самоконтроля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535632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4505537"/>
            <a:ext cx="9144000" cy="627534"/>
          </a:xfrm>
          <a:prstGeom prst="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AutoShape 2" descr="Специальная Олимпиада России 2022 — Министерство труда и социальной защиты  населения Новгородской облас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 descr="C:\Users\Teacher\Downloads\Logotype_PGUFKSIT_rus_vertical (1)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34" r="5625" b="39071"/>
          <a:stretch/>
        </p:blipFill>
        <p:spPr bwMode="auto">
          <a:xfrm>
            <a:off x="155575" y="4567260"/>
            <a:ext cx="3019851" cy="474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447793" y="555526"/>
            <a:ext cx="8248414" cy="0"/>
          </a:xfrm>
          <a:prstGeom prst="line">
            <a:avLst/>
          </a:prstGeom>
          <a:ln w="57150">
            <a:solidFill>
              <a:srgbClr val="C0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447793" y="483925"/>
            <a:ext cx="8248414" cy="0"/>
          </a:xfrm>
          <a:prstGeom prst="line">
            <a:avLst/>
          </a:prstGeom>
          <a:ln w="57150">
            <a:solidFill>
              <a:srgbClr val="33CCCC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60375" y="627534"/>
            <a:ext cx="8248414" cy="0"/>
          </a:xfrm>
          <a:prstGeom prst="line">
            <a:avLst/>
          </a:prstGeom>
          <a:ln w="57150">
            <a:solidFill>
              <a:srgbClr val="FFC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699792" y="0"/>
            <a:ext cx="4410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Arial Black" pitchFamily="34" charset="0"/>
                <a:cs typeface="Times New Roman" pitchFamily="18" charset="0"/>
              </a:rPr>
              <a:t>ПРИЗНАКИ УТОМЛЕНИЯ</a:t>
            </a:r>
            <a:endParaRPr lang="ru-RU" sz="2400" b="1" dirty="0"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93006" y="89824"/>
            <a:ext cx="734578" cy="282015"/>
          </a:xfrm>
          <a:prstGeom prst="ellipse">
            <a:avLst/>
          </a:prstGeom>
          <a:solidFill>
            <a:srgbClr val="33CC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21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Самоконтроль при занятиях физической культурой и спортом&amp;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1696" y="771550"/>
            <a:ext cx="4687689" cy="3515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020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4505537"/>
            <a:ext cx="9144000" cy="627534"/>
          </a:xfrm>
          <a:prstGeom prst="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AutoShape 2" descr="Специальная Олимпиада России 2022 — Министерство труда и социальной защиты  населения Новгородской облас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 descr="C:\Users\Teacher\Downloads\Logotype_PGUFKSIT_rus_vertical (1)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34" r="5625" b="39071"/>
          <a:stretch/>
        </p:blipFill>
        <p:spPr bwMode="auto">
          <a:xfrm>
            <a:off x="155575" y="4567260"/>
            <a:ext cx="3019851" cy="474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447793" y="555526"/>
            <a:ext cx="8248414" cy="0"/>
          </a:xfrm>
          <a:prstGeom prst="line">
            <a:avLst/>
          </a:prstGeom>
          <a:ln w="57150">
            <a:solidFill>
              <a:srgbClr val="C0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447793" y="483925"/>
            <a:ext cx="8248414" cy="0"/>
          </a:xfrm>
          <a:prstGeom prst="line">
            <a:avLst/>
          </a:prstGeom>
          <a:ln w="57150">
            <a:solidFill>
              <a:srgbClr val="33CCCC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60375" y="627534"/>
            <a:ext cx="8248414" cy="0"/>
          </a:xfrm>
          <a:prstGeom prst="line">
            <a:avLst/>
          </a:prstGeom>
          <a:ln w="57150">
            <a:solidFill>
              <a:srgbClr val="FFC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Овал 17"/>
          <p:cNvSpPr/>
          <p:nvPr/>
        </p:nvSpPr>
        <p:spPr>
          <a:xfrm>
            <a:off x="48698" y="34285"/>
            <a:ext cx="634870" cy="282015"/>
          </a:xfrm>
          <a:prstGeom prst="ellipse">
            <a:avLst/>
          </a:prstGeom>
          <a:solidFill>
            <a:srgbClr val="33CC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22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1266" name="Picture 2" descr="Самоконтроль, его цели, задачи и методы исследовани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34285"/>
            <a:ext cx="7488833" cy="44336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7845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4505537"/>
            <a:ext cx="9144000" cy="627534"/>
          </a:xfrm>
          <a:prstGeom prst="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AutoShape 2" descr="Специальная Олимпиада России 2022 — Министерство труда и социальной защиты  населения Новгородской облас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 descr="C:\Users\Teacher\Downloads\Logotype_PGUFKSIT_rus_vertical (1)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34" r="5625" b="39071"/>
          <a:stretch/>
        </p:blipFill>
        <p:spPr bwMode="auto">
          <a:xfrm>
            <a:off x="155575" y="4567260"/>
            <a:ext cx="3019851" cy="474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447793" y="555526"/>
            <a:ext cx="8248414" cy="0"/>
          </a:xfrm>
          <a:prstGeom prst="line">
            <a:avLst/>
          </a:prstGeom>
          <a:ln w="57150">
            <a:solidFill>
              <a:srgbClr val="C0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447793" y="483925"/>
            <a:ext cx="8248414" cy="0"/>
          </a:xfrm>
          <a:prstGeom prst="line">
            <a:avLst/>
          </a:prstGeom>
          <a:ln w="57150">
            <a:solidFill>
              <a:srgbClr val="33CCCC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60375" y="627534"/>
            <a:ext cx="8248414" cy="0"/>
          </a:xfrm>
          <a:prstGeom prst="line">
            <a:avLst/>
          </a:prstGeom>
          <a:ln w="57150">
            <a:solidFill>
              <a:srgbClr val="FFC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Овал 17"/>
          <p:cNvSpPr/>
          <p:nvPr/>
        </p:nvSpPr>
        <p:spPr>
          <a:xfrm>
            <a:off x="93006" y="89824"/>
            <a:ext cx="590562" cy="282015"/>
          </a:xfrm>
          <a:prstGeom prst="ellipse">
            <a:avLst/>
          </a:prstGeom>
          <a:solidFill>
            <a:srgbClr val="33CC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23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83768" y="7937"/>
            <a:ext cx="46891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ЗАДАЧИ САМОКОНТРОЛЯ</a:t>
            </a:r>
            <a:endParaRPr lang="ru-RU" sz="2400" b="1" dirty="0">
              <a:solidFill>
                <a:schemeClr val="tx2"/>
              </a:solidFill>
              <a:latin typeface="Arial Black" pitchFamily="34" charset="0"/>
              <a:cs typeface="Times New Roman" pitchFamily="18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51378599"/>
              </p:ext>
            </p:extLst>
          </p:nvPr>
        </p:nvGraphicFramePr>
        <p:xfrm>
          <a:off x="755576" y="843558"/>
          <a:ext cx="7416824" cy="3544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01507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4505537"/>
            <a:ext cx="9144000" cy="627534"/>
          </a:xfrm>
          <a:prstGeom prst="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AutoShape 2" descr="Специальная Олимпиада России 2022 — Министерство труда и социальной защиты  населения Новгородской облас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 descr="C:\Users\Teacher\Downloads\Logotype_PGUFKSIT_rus_vertical (1)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34" r="5625" b="39071"/>
          <a:stretch/>
        </p:blipFill>
        <p:spPr bwMode="auto">
          <a:xfrm>
            <a:off x="155575" y="4567260"/>
            <a:ext cx="3019851" cy="474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447793" y="555526"/>
            <a:ext cx="8248414" cy="0"/>
          </a:xfrm>
          <a:prstGeom prst="line">
            <a:avLst/>
          </a:prstGeom>
          <a:ln w="57150">
            <a:solidFill>
              <a:srgbClr val="C0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447793" y="483925"/>
            <a:ext cx="8248414" cy="0"/>
          </a:xfrm>
          <a:prstGeom prst="line">
            <a:avLst/>
          </a:prstGeom>
          <a:ln w="57150">
            <a:solidFill>
              <a:srgbClr val="33CCCC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60375" y="627534"/>
            <a:ext cx="8248414" cy="0"/>
          </a:xfrm>
          <a:prstGeom prst="line">
            <a:avLst/>
          </a:prstGeom>
          <a:ln w="57150">
            <a:solidFill>
              <a:srgbClr val="FFC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699792" y="0"/>
            <a:ext cx="34579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Arial Black" pitchFamily="34" charset="0"/>
                <a:cs typeface="Times New Roman" pitchFamily="18" charset="0"/>
              </a:rPr>
              <a:t>Основные понятия</a:t>
            </a:r>
            <a:endParaRPr lang="ru-RU" sz="2400" b="1" dirty="0"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93006" y="89824"/>
            <a:ext cx="662570" cy="282015"/>
          </a:xfrm>
          <a:prstGeom prst="ellipse">
            <a:avLst/>
          </a:prstGeom>
          <a:solidFill>
            <a:srgbClr val="33CC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24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3314" name="Picture 2" descr="Дневник самоконтрол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894" y="69420"/>
            <a:ext cx="7352490" cy="43745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1831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4505537"/>
            <a:ext cx="9144000" cy="627534"/>
          </a:xfrm>
          <a:prstGeom prst="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AutoShape 2" descr="Специальная Олимпиада России 2022 — Министерство труда и социальной защиты  населения Новгородской облас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 descr="C:\Users\Teacher\Downloads\Logotype_PGUFKSIT_rus_vertical (1)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34" r="5625" b="39071"/>
          <a:stretch/>
        </p:blipFill>
        <p:spPr bwMode="auto">
          <a:xfrm>
            <a:off x="155575" y="4567260"/>
            <a:ext cx="3019851" cy="474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447793" y="555526"/>
            <a:ext cx="8248414" cy="0"/>
          </a:xfrm>
          <a:prstGeom prst="line">
            <a:avLst/>
          </a:prstGeom>
          <a:ln w="57150">
            <a:solidFill>
              <a:srgbClr val="C0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447793" y="483925"/>
            <a:ext cx="8248414" cy="0"/>
          </a:xfrm>
          <a:prstGeom prst="line">
            <a:avLst/>
          </a:prstGeom>
          <a:ln w="57150">
            <a:solidFill>
              <a:srgbClr val="33CCCC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60375" y="627534"/>
            <a:ext cx="8248414" cy="0"/>
          </a:xfrm>
          <a:prstGeom prst="line">
            <a:avLst/>
          </a:prstGeom>
          <a:ln w="57150">
            <a:solidFill>
              <a:srgbClr val="FFC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339752" y="7937"/>
            <a:ext cx="49519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Arial Black" pitchFamily="34" charset="0"/>
                <a:cs typeface="Times New Roman" pitchFamily="18" charset="0"/>
              </a:rPr>
              <a:t>ДНЕВНИК САМОКОНТРОЛЯ</a:t>
            </a:r>
            <a:endParaRPr lang="ru-RU" sz="2400" b="1" dirty="0"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93006" y="89824"/>
            <a:ext cx="662570" cy="282015"/>
          </a:xfrm>
          <a:prstGeom prst="ellipse">
            <a:avLst/>
          </a:prstGeom>
          <a:solidFill>
            <a:srgbClr val="33CC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25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4338" name="Picture 2" descr="https://cf.ppt-online.org/files1/slide/i/Iyz2ZUVDLHAQWaNGkthF1xBJr9egYl34buopRPfi8/slide-4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270" y="726724"/>
            <a:ext cx="5616624" cy="38405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928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4505537"/>
            <a:ext cx="9144000" cy="627534"/>
          </a:xfrm>
          <a:prstGeom prst="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AutoShape 2" descr="Специальная Олимпиада России 2022 — Министерство труда и социальной защиты  населения Новгородской облас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 descr="C:\Users\Teacher\Downloads\Logotype_PGUFKSIT_rus_vertical (1)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34" r="5625" b="39071"/>
          <a:stretch/>
        </p:blipFill>
        <p:spPr bwMode="auto">
          <a:xfrm>
            <a:off x="155575" y="4567260"/>
            <a:ext cx="3019851" cy="474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447793" y="555526"/>
            <a:ext cx="8248414" cy="0"/>
          </a:xfrm>
          <a:prstGeom prst="line">
            <a:avLst/>
          </a:prstGeom>
          <a:ln w="57150">
            <a:solidFill>
              <a:srgbClr val="C0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447793" y="483925"/>
            <a:ext cx="8248414" cy="0"/>
          </a:xfrm>
          <a:prstGeom prst="line">
            <a:avLst/>
          </a:prstGeom>
          <a:ln w="57150">
            <a:solidFill>
              <a:srgbClr val="33CCCC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60375" y="627534"/>
            <a:ext cx="8248414" cy="0"/>
          </a:xfrm>
          <a:prstGeom prst="line">
            <a:avLst/>
          </a:prstGeom>
          <a:ln w="57150">
            <a:solidFill>
              <a:srgbClr val="FFC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699792" y="0"/>
            <a:ext cx="34579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Arial Black" pitchFamily="34" charset="0"/>
                <a:cs typeface="Times New Roman" pitchFamily="18" charset="0"/>
              </a:rPr>
              <a:t>Основные понятия</a:t>
            </a:r>
            <a:endParaRPr lang="ru-RU" sz="2400" b="1" dirty="0"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93006" y="89824"/>
            <a:ext cx="590562" cy="282015"/>
          </a:xfrm>
          <a:prstGeom prst="ellipse">
            <a:avLst/>
          </a:prstGeom>
          <a:solidFill>
            <a:srgbClr val="33CC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26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5362" name="Picture 2" descr="https://cf.ppt-online.org/files1/slide/i/Iyz2ZUVDLHAQWaNGkthF1xBJr9egYl34buopRPfi8/slide-4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8793"/>
            <a:ext cx="6984776" cy="44026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711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4505537"/>
            <a:ext cx="9144000" cy="627534"/>
          </a:xfrm>
          <a:prstGeom prst="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AutoShape 2" descr="Специальная Олимпиада России 2022 — Министерство труда и социальной защиты  населения Новгородской облас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 descr="C:\Users\Teacher\Downloads\Logotype_PGUFKSIT_rus_vertical (1)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34" r="5625" b="39071"/>
          <a:stretch/>
        </p:blipFill>
        <p:spPr bwMode="auto">
          <a:xfrm>
            <a:off x="155575" y="4567260"/>
            <a:ext cx="3019851" cy="474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447793" y="555526"/>
            <a:ext cx="8248414" cy="0"/>
          </a:xfrm>
          <a:prstGeom prst="line">
            <a:avLst/>
          </a:prstGeom>
          <a:ln w="57150">
            <a:solidFill>
              <a:srgbClr val="C0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447793" y="483925"/>
            <a:ext cx="8248414" cy="0"/>
          </a:xfrm>
          <a:prstGeom prst="line">
            <a:avLst/>
          </a:prstGeom>
          <a:ln w="57150">
            <a:solidFill>
              <a:srgbClr val="33CCCC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60375" y="627534"/>
            <a:ext cx="8248414" cy="0"/>
          </a:xfrm>
          <a:prstGeom prst="line">
            <a:avLst/>
          </a:prstGeom>
          <a:ln w="57150">
            <a:solidFill>
              <a:srgbClr val="FFC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699792" y="0"/>
            <a:ext cx="34579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Arial Black" pitchFamily="34" charset="0"/>
                <a:cs typeface="Times New Roman" pitchFamily="18" charset="0"/>
              </a:rPr>
              <a:t>Основные понятия</a:t>
            </a:r>
            <a:endParaRPr lang="ru-RU" sz="2400" b="1" dirty="0"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155575" y="89824"/>
            <a:ext cx="662570" cy="282015"/>
          </a:xfrm>
          <a:prstGeom prst="ellipse">
            <a:avLst/>
          </a:prstGeom>
          <a:solidFill>
            <a:srgbClr val="33CC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27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6386" name="Picture 2" descr="Субъективные показатели самоконтрол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39" y="89824"/>
            <a:ext cx="6696745" cy="43166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362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4505537"/>
            <a:ext cx="9144000" cy="627534"/>
          </a:xfrm>
          <a:prstGeom prst="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AutoShape 2" descr="Специальная Олимпиада России 2022 — Министерство труда и социальной защиты  населения Новгородской облас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 descr="C:\Users\Teacher\Downloads\Logotype_PGUFKSIT_rus_vertical (1)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34" r="5625" b="39071"/>
          <a:stretch/>
        </p:blipFill>
        <p:spPr bwMode="auto">
          <a:xfrm>
            <a:off x="155575" y="4567260"/>
            <a:ext cx="3019851" cy="474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447793" y="555526"/>
            <a:ext cx="8248414" cy="0"/>
          </a:xfrm>
          <a:prstGeom prst="line">
            <a:avLst/>
          </a:prstGeom>
          <a:ln w="57150">
            <a:solidFill>
              <a:srgbClr val="C0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447793" y="483925"/>
            <a:ext cx="8248414" cy="0"/>
          </a:xfrm>
          <a:prstGeom prst="line">
            <a:avLst/>
          </a:prstGeom>
          <a:ln w="57150">
            <a:solidFill>
              <a:srgbClr val="33CCCC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60375" y="627534"/>
            <a:ext cx="8248414" cy="0"/>
          </a:xfrm>
          <a:prstGeom prst="line">
            <a:avLst/>
          </a:prstGeom>
          <a:ln w="57150">
            <a:solidFill>
              <a:srgbClr val="FFC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699792" y="0"/>
            <a:ext cx="34579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Arial Black" pitchFamily="34" charset="0"/>
                <a:cs typeface="Times New Roman" pitchFamily="18" charset="0"/>
              </a:rPr>
              <a:t>Основные понятия</a:t>
            </a:r>
            <a:endParaRPr lang="ru-RU" sz="2400" b="1" dirty="0"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93006" y="89824"/>
            <a:ext cx="590562" cy="282015"/>
          </a:xfrm>
          <a:prstGeom prst="ellipse">
            <a:avLst/>
          </a:prstGeom>
          <a:solidFill>
            <a:srgbClr val="33CC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28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7410" name="Picture 2" descr="https://cf.ppt-online.org/files1/slide/i/Iyz2ZUVDLHAQWaNGkthF1xBJr9egYl34buopRPfi8/slide-4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288" y="89824"/>
            <a:ext cx="6840760" cy="43159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0505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4505537"/>
            <a:ext cx="9144000" cy="627534"/>
          </a:xfrm>
          <a:prstGeom prst="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AutoShape 2" descr="Специальная Олимпиада России 2022 — Министерство труда и социальной защиты  населения Новгородской облас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 descr="C:\Users\Teacher\Downloads\Logotype_PGUFKSIT_rus_vertical (1)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34" r="5625" b="39071"/>
          <a:stretch/>
        </p:blipFill>
        <p:spPr bwMode="auto">
          <a:xfrm>
            <a:off x="155575" y="4567260"/>
            <a:ext cx="3019851" cy="474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447793" y="555526"/>
            <a:ext cx="8248414" cy="0"/>
          </a:xfrm>
          <a:prstGeom prst="line">
            <a:avLst/>
          </a:prstGeom>
          <a:ln w="57150">
            <a:solidFill>
              <a:srgbClr val="C0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447793" y="483925"/>
            <a:ext cx="8248414" cy="0"/>
          </a:xfrm>
          <a:prstGeom prst="line">
            <a:avLst/>
          </a:prstGeom>
          <a:ln w="57150">
            <a:solidFill>
              <a:srgbClr val="33CCCC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60375" y="627534"/>
            <a:ext cx="8248414" cy="0"/>
          </a:xfrm>
          <a:prstGeom prst="line">
            <a:avLst/>
          </a:prstGeom>
          <a:ln w="57150">
            <a:solidFill>
              <a:srgbClr val="FFC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699792" y="0"/>
            <a:ext cx="29899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Arial Black" pitchFamily="34" charset="0"/>
                <a:cs typeface="Times New Roman" pitchFamily="18" charset="0"/>
              </a:rPr>
              <a:t>ОПРОСНИК САН</a:t>
            </a:r>
            <a:endParaRPr lang="ru-RU" sz="2400" b="1" dirty="0"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93006" y="89824"/>
            <a:ext cx="590562" cy="282015"/>
          </a:xfrm>
          <a:prstGeom prst="ellipse">
            <a:avLst/>
          </a:prstGeom>
          <a:solidFill>
            <a:srgbClr val="33CC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29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228184" y="1779662"/>
            <a:ext cx="2748202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Опросник САН</a:t>
            </a:r>
          </a:p>
          <a:p>
            <a:pPr algn="ctr"/>
            <a:r>
              <a:rPr lang="en-US" dirty="0" smtClean="0"/>
              <a:t>https</a:t>
            </a:r>
            <a:r>
              <a:rPr lang="en-US" dirty="0"/>
              <a:t>://psytests.org/psystate/san.html</a:t>
            </a:r>
            <a:endParaRPr lang="ru-RU" dirty="0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386" y="654087"/>
            <a:ext cx="2809237" cy="3928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843808" y="987575"/>
            <a:ext cx="326723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dirty="0" smtClean="0"/>
              <a:t>ИНТЕРПРЕТАЦИЯ РЕЗУЛЬТАТОВ</a:t>
            </a:r>
          </a:p>
          <a:p>
            <a:r>
              <a:rPr lang="ru-RU" sz="1100" dirty="0" smtClean="0"/>
              <a:t>Вопросы </a:t>
            </a:r>
            <a:r>
              <a:rPr lang="ru-RU" sz="1100" dirty="0"/>
              <a:t>на самочувствие – 1, 2, 7, 8, 13, 14, 19, 20, 25, 26.</a:t>
            </a:r>
          </a:p>
          <a:p>
            <a:r>
              <a:rPr lang="ru-RU" sz="1100" dirty="0"/>
              <a:t>Вопросы на активность – 3, 4, 9, 10, 15, 16, 21, 22, 27, 28.</a:t>
            </a:r>
          </a:p>
          <a:p>
            <a:r>
              <a:rPr lang="ru-RU" sz="1100" dirty="0"/>
              <a:t>Вопросы на настроение – 5, 6, 11, 12, 17, 18, 23, 24, 29, 30.</a:t>
            </a:r>
          </a:p>
          <a:p>
            <a:r>
              <a:rPr lang="ru-RU" sz="1100" dirty="0"/>
              <a:t>При обработке оценки респондентов перекодируются следующим образом: индекс 3, соответствующий неудовлетворительному самочувствию, низкой активности и плохому настроению, принимается за 1 балл; следующий за ним индекс 2 – за 2; индекс 1 – за 3 балла и так до индекса 3 с противоположной стороны шкалы, который соответственно принимается за 7 баллов (внимание: полюса шкалы постоянно меняются).</a:t>
            </a:r>
          </a:p>
        </p:txBody>
      </p:sp>
    </p:spTree>
    <p:extLst>
      <p:ext uri="{BB962C8B-B14F-4D97-AF65-F5344CB8AC3E}">
        <p14:creationId xmlns:p14="http://schemas.microsoft.com/office/powerpoint/2010/main" val="294327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4505537"/>
            <a:ext cx="9144000" cy="627534"/>
          </a:xfrm>
          <a:prstGeom prst="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AutoShape 2" descr="Специальная Олимпиада России 2022 — Министерство труда и социальной защиты  населения Новгородской облас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 descr="C:\Users\Teacher\Downloads\Logotype_PGUFKSIT_rus_vertical (1)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34" r="5625" b="39071"/>
          <a:stretch/>
        </p:blipFill>
        <p:spPr bwMode="auto">
          <a:xfrm>
            <a:off x="155575" y="4567260"/>
            <a:ext cx="3019851" cy="474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447793" y="555526"/>
            <a:ext cx="8248414" cy="0"/>
          </a:xfrm>
          <a:prstGeom prst="line">
            <a:avLst/>
          </a:prstGeom>
          <a:ln w="57150">
            <a:solidFill>
              <a:srgbClr val="C0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447793" y="483925"/>
            <a:ext cx="8248414" cy="0"/>
          </a:xfrm>
          <a:prstGeom prst="line">
            <a:avLst/>
          </a:prstGeom>
          <a:ln w="57150">
            <a:solidFill>
              <a:srgbClr val="33CCCC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60375" y="627534"/>
            <a:ext cx="8248414" cy="0"/>
          </a:xfrm>
          <a:prstGeom prst="line">
            <a:avLst/>
          </a:prstGeom>
          <a:ln w="57150">
            <a:solidFill>
              <a:srgbClr val="FFC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699792" y="0"/>
            <a:ext cx="34579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Arial Black" pitchFamily="34" charset="0"/>
                <a:cs typeface="Times New Roman" pitchFamily="18" charset="0"/>
              </a:rPr>
              <a:t>Основные понятия</a:t>
            </a:r>
            <a:endParaRPr lang="ru-RU" sz="2400" b="1" dirty="0"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93006" y="89824"/>
            <a:ext cx="590562" cy="282015"/>
          </a:xfrm>
          <a:prstGeom prst="ellipse">
            <a:avLst/>
          </a:prstGeom>
          <a:solidFill>
            <a:srgbClr val="33CC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30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8434" name="Picture 2" descr="https://cf.ppt-online.org/files1/slide/i/Iyz2ZUVDLHAQWaNGkthF1xBJr9egYl34buopRPfi8/slide-4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87345"/>
            <a:ext cx="6840760" cy="43687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8638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Основные понят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20" y="191381"/>
            <a:ext cx="7941724" cy="44184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0" y="4505537"/>
            <a:ext cx="9144000" cy="627534"/>
          </a:xfrm>
          <a:prstGeom prst="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AutoShape 2" descr="Специальная Олимпиада России 2022 — Министерство труда и социальной защиты  населения Новгородской облас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 descr="C:\Users\Teacher\Downloads\Logotype_PGUFKSIT_rus_vertical (1)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34" r="5625" b="39071"/>
          <a:stretch/>
        </p:blipFill>
        <p:spPr bwMode="auto">
          <a:xfrm>
            <a:off x="155575" y="4567260"/>
            <a:ext cx="3019851" cy="474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447793" y="555526"/>
            <a:ext cx="8248414" cy="0"/>
          </a:xfrm>
          <a:prstGeom prst="line">
            <a:avLst/>
          </a:prstGeom>
          <a:ln w="57150">
            <a:solidFill>
              <a:srgbClr val="C0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447793" y="483925"/>
            <a:ext cx="8248414" cy="0"/>
          </a:xfrm>
          <a:prstGeom prst="line">
            <a:avLst/>
          </a:prstGeom>
          <a:ln w="57150">
            <a:solidFill>
              <a:srgbClr val="33CCCC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60375" y="627534"/>
            <a:ext cx="8248414" cy="0"/>
          </a:xfrm>
          <a:prstGeom prst="line">
            <a:avLst/>
          </a:prstGeom>
          <a:ln w="57150">
            <a:solidFill>
              <a:srgbClr val="FFC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699792" y="0"/>
            <a:ext cx="34579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Основные понятия</a:t>
            </a:r>
            <a:endParaRPr lang="ru-RU" sz="2400" b="1" dirty="0">
              <a:solidFill>
                <a:srgbClr val="FF0000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93006" y="89824"/>
            <a:ext cx="429938" cy="282015"/>
          </a:xfrm>
          <a:prstGeom prst="ellipse">
            <a:avLst/>
          </a:prstGeom>
          <a:solidFill>
            <a:srgbClr val="33CC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4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456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4505537"/>
            <a:ext cx="9144000" cy="627534"/>
          </a:xfrm>
          <a:prstGeom prst="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AutoShape 2" descr="Специальная Олимпиада России 2022 — Министерство труда и социальной защиты  населения Новгородской облас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 descr="C:\Users\Teacher\Downloads\Logotype_PGUFKSIT_rus_vertical (1)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34" r="5625" b="39071"/>
          <a:stretch/>
        </p:blipFill>
        <p:spPr bwMode="auto">
          <a:xfrm>
            <a:off x="155575" y="4567260"/>
            <a:ext cx="3019851" cy="474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447793" y="555526"/>
            <a:ext cx="8248414" cy="0"/>
          </a:xfrm>
          <a:prstGeom prst="line">
            <a:avLst/>
          </a:prstGeom>
          <a:ln w="57150">
            <a:solidFill>
              <a:srgbClr val="C0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447793" y="483925"/>
            <a:ext cx="8248414" cy="0"/>
          </a:xfrm>
          <a:prstGeom prst="line">
            <a:avLst/>
          </a:prstGeom>
          <a:ln w="57150">
            <a:solidFill>
              <a:srgbClr val="33CCCC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60375" y="627534"/>
            <a:ext cx="8248414" cy="0"/>
          </a:xfrm>
          <a:prstGeom prst="line">
            <a:avLst/>
          </a:prstGeom>
          <a:ln w="57150">
            <a:solidFill>
              <a:srgbClr val="FFC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699792" y="0"/>
            <a:ext cx="34579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Arial Black" pitchFamily="34" charset="0"/>
                <a:cs typeface="Times New Roman" pitchFamily="18" charset="0"/>
              </a:rPr>
              <a:t>Основные понятия</a:t>
            </a:r>
            <a:endParaRPr lang="ru-RU" sz="2400" b="1" dirty="0"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93006" y="89824"/>
            <a:ext cx="734578" cy="282015"/>
          </a:xfrm>
          <a:prstGeom prst="ellipse">
            <a:avLst/>
          </a:prstGeom>
          <a:solidFill>
            <a:srgbClr val="33CC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31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9458" name="Picture 2" descr="https://cf.ppt-online.org/files1/slide/i/Iyz2ZUVDLHAQWaNGkthF1xBJr9egYl34buopRPfi8/slide-4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253" y="89824"/>
            <a:ext cx="6367075" cy="43853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4506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4505537"/>
            <a:ext cx="9144000" cy="627534"/>
          </a:xfrm>
          <a:prstGeom prst="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AutoShape 2" descr="Специальная Олимпиада России 2022 — Министерство труда и социальной защиты  населения Новгородской облас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 descr="C:\Users\Teacher\Downloads\Logotype_PGUFKSIT_rus_vertical (1)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34" r="5625" b="39071"/>
          <a:stretch/>
        </p:blipFill>
        <p:spPr bwMode="auto">
          <a:xfrm>
            <a:off x="155575" y="4567260"/>
            <a:ext cx="3019851" cy="474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447793" y="555526"/>
            <a:ext cx="8248414" cy="0"/>
          </a:xfrm>
          <a:prstGeom prst="line">
            <a:avLst/>
          </a:prstGeom>
          <a:ln w="57150">
            <a:solidFill>
              <a:srgbClr val="C0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447793" y="483925"/>
            <a:ext cx="8248414" cy="0"/>
          </a:xfrm>
          <a:prstGeom prst="line">
            <a:avLst/>
          </a:prstGeom>
          <a:ln w="57150">
            <a:solidFill>
              <a:srgbClr val="33CCCC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60375" y="627534"/>
            <a:ext cx="8248414" cy="0"/>
          </a:xfrm>
          <a:prstGeom prst="line">
            <a:avLst/>
          </a:prstGeom>
          <a:ln w="57150">
            <a:solidFill>
              <a:srgbClr val="FFC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699792" y="0"/>
            <a:ext cx="34579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Arial Black" pitchFamily="34" charset="0"/>
                <a:cs typeface="Times New Roman" pitchFamily="18" charset="0"/>
              </a:rPr>
              <a:t>Основные понятия</a:t>
            </a:r>
            <a:endParaRPr lang="ru-RU" sz="2400" b="1" dirty="0"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93006" y="89824"/>
            <a:ext cx="590562" cy="282015"/>
          </a:xfrm>
          <a:prstGeom prst="ellipse">
            <a:avLst/>
          </a:prstGeom>
          <a:solidFill>
            <a:srgbClr val="33CC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32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20482" name="Picture 2" descr="Объективные показатели самоконтрол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-30489"/>
            <a:ext cx="6192688" cy="34999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Пульс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349595"/>
            <a:ext cx="2765629" cy="20715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Частота дыхания (ЧД)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295355"/>
            <a:ext cx="2910456" cy="21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2639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Основные понят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073" y="160339"/>
            <a:ext cx="7931031" cy="42836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0" y="4505537"/>
            <a:ext cx="9144000" cy="627534"/>
          </a:xfrm>
          <a:prstGeom prst="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AutoShape 2" descr="Специальная Олимпиада России 2022 — Министерство труда и социальной защиты  населения Новгородской облас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 descr="C:\Users\Teacher\Downloads\Logotype_PGUFKSIT_rus_vertical (1)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34" r="5625" b="39071"/>
          <a:stretch/>
        </p:blipFill>
        <p:spPr bwMode="auto">
          <a:xfrm>
            <a:off x="155575" y="4567260"/>
            <a:ext cx="3019851" cy="474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447793" y="555526"/>
            <a:ext cx="8248414" cy="0"/>
          </a:xfrm>
          <a:prstGeom prst="line">
            <a:avLst/>
          </a:prstGeom>
          <a:ln w="57150">
            <a:solidFill>
              <a:srgbClr val="C0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447793" y="483925"/>
            <a:ext cx="8248414" cy="0"/>
          </a:xfrm>
          <a:prstGeom prst="line">
            <a:avLst/>
          </a:prstGeom>
          <a:ln w="57150">
            <a:solidFill>
              <a:srgbClr val="33CCCC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60375" y="627534"/>
            <a:ext cx="8248414" cy="0"/>
          </a:xfrm>
          <a:prstGeom prst="line">
            <a:avLst/>
          </a:prstGeom>
          <a:ln w="57150">
            <a:solidFill>
              <a:srgbClr val="FFC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699792" y="0"/>
            <a:ext cx="34579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Основные понятия</a:t>
            </a:r>
            <a:endParaRPr lang="ru-RU" sz="2400" b="1" dirty="0">
              <a:solidFill>
                <a:srgbClr val="FF0000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93006" y="89824"/>
            <a:ext cx="429938" cy="282015"/>
          </a:xfrm>
          <a:prstGeom prst="ellipse">
            <a:avLst/>
          </a:prstGeom>
          <a:solidFill>
            <a:srgbClr val="33CC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5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221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4505537"/>
            <a:ext cx="9144000" cy="627534"/>
          </a:xfrm>
          <a:prstGeom prst="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AutoShape 2" descr="Специальная Олимпиада России 2022 — Министерство труда и социальной защиты  населения Новгородской облас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1029" name="Picture 5" descr="C:\Users\Teacher\Downloads\Logotype_PGUFKSIT_rus_vertical (1)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34" r="5625" b="39071"/>
          <a:stretch/>
        </p:blipFill>
        <p:spPr bwMode="auto">
          <a:xfrm>
            <a:off x="155575" y="4567260"/>
            <a:ext cx="3019851" cy="474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447793" y="555526"/>
            <a:ext cx="8248414" cy="0"/>
          </a:xfrm>
          <a:prstGeom prst="line">
            <a:avLst/>
          </a:prstGeom>
          <a:ln w="57150">
            <a:solidFill>
              <a:srgbClr val="C0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447793" y="483925"/>
            <a:ext cx="8248414" cy="0"/>
          </a:xfrm>
          <a:prstGeom prst="line">
            <a:avLst/>
          </a:prstGeom>
          <a:ln w="57150">
            <a:solidFill>
              <a:srgbClr val="33CCCC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60375" y="627534"/>
            <a:ext cx="8248414" cy="0"/>
          </a:xfrm>
          <a:prstGeom prst="line">
            <a:avLst/>
          </a:prstGeom>
          <a:ln w="57150">
            <a:solidFill>
              <a:srgbClr val="FFC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699792" y="0"/>
            <a:ext cx="33009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КОНТРОЛЬ В АФК</a:t>
            </a:r>
            <a:endParaRPr lang="ru-RU" sz="2400" b="1" dirty="0">
              <a:solidFill>
                <a:srgbClr val="FF0000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93006" y="89824"/>
            <a:ext cx="429938" cy="282015"/>
          </a:xfrm>
          <a:prstGeom prst="ellipse">
            <a:avLst/>
          </a:prstGeom>
          <a:solidFill>
            <a:srgbClr val="33CC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6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22944" y="1347614"/>
            <a:ext cx="4831706" cy="203132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444444"/>
                </a:solidFill>
                <a:latin typeface="none"/>
              </a:rPr>
              <a:t>Контроль</a:t>
            </a:r>
            <a:r>
              <a:rPr lang="ru-RU" dirty="0">
                <a:solidFill>
                  <a:srgbClr val="444444"/>
                </a:solidFill>
                <a:latin typeface="none"/>
              </a:rPr>
              <a:t> в </a:t>
            </a:r>
            <a:r>
              <a:rPr lang="ru-RU" dirty="0" smtClean="0">
                <a:solidFill>
                  <a:srgbClr val="444444"/>
                </a:solidFill>
                <a:latin typeface="none"/>
              </a:rPr>
              <a:t>адаптивной физической культуре является </a:t>
            </a:r>
            <a:r>
              <a:rPr lang="ru-RU" i="1" dirty="0">
                <a:solidFill>
                  <a:srgbClr val="444444"/>
                </a:solidFill>
                <a:latin typeface="none"/>
              </a:rPr>
              <a:t>разновидностью деятельности специалиста </a:t>
            </a:r>
            <a:r>
              <a:rPr lang="ru-RU" dirty="0">
                <a:solidFill>
                  <a:srgbClr val="444444"/>
                </a:solidFill>
                <a:latin typeface="none"/>
              </a:rPr>
              <a:t>и </a:t>
            </a:r>
            <a:r>
              <a:rPr lang="ru-RU" i="1" dirty="0">
                <a:solidFill>
                  <a:srgbClr val="444444"/>
                </a:solidFill>
                <a:latin typeface="none"/>
              </a:rPr>
              <a:t>необходимым составным элементом целесообразного построения процесса обучения и воспитания </a:t>
            </a:r>
            <a:r>
              <a:rPr lang="ru-RU" dirty="0">
                <a:solidFill>
                  <a:srgbClr val="444444"/>
                </a:solidFill>
                <a:latin typeface="none"/>
              </a:rPr>
              <a:t>занимающихся, управления его результативностью.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612" y="949035"/>
            <a:ext cx="1047750" cy="160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612" y="2667230"/>
            <a:ext cx="997299" cy="1423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7917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Виды диагностики, ее цели и задач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25377"/>
            <a:ext cx="6821421" cy="41820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0" y="4505537"/>
            <a:ext cx="9144000" cy="627534"/>
          </a:xfrm>
          <a:prstGeom prst="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AutoShape 2" descr="Специальная Олимпиада России 2022 — Министерство труда и социальной защиты  населения Новгородской облас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 descr="C:\Users\Teacher\Downloads\Logotype_PGUFKSIT_rus_vertical (1)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34" r="5625" b="39071"/>
          <a:stretch/>
        </p:blipFill>
        <p:spPr bwMode="auto">
          <a:xfrm>
            <a:off x="155575" y="4567260"/>
            <a:ext cx="3019851" cy="474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447793" y="555526"/>
            <a:ext cx="8248414" cy="0"/>
          </a:xfrm>
          <a:prstGeom prst="line">
            <a:avLst/>
          </a:prstGeom>
          <a:ln w="57150">
            <a:solidFill>
              <a:srgbClr val="C0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447793" y="483925"/>
            <a:ext cx="8248414" cy="0"/>
          </a:xfrm>
          <a:prstGeom prst="line">
            <a:avLst/>
          </a:prstGeom>
          <a:ln w="57150">
            <a:solidFill>
              <a:srgbClr val="33CCCC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60375" y="627534"/>
            <a:ext cx="8248414" cy="0"/>
          </a:xfrm>
          <a:prstGeom prst="line">
            <a:avLst/>
          </a:prstGeom>
          <a:ln w="57150">
            <a:solidFill>
              <a:srgbClr val="FFC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498355" y="86350"/>
            <a:ext cx="41472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ВИДЫ ДИАГНОСТИКИ</a:t>
            </a:r>
            <a:endParaRPr lang="ru-RU" sz="2400" b="1" dirty="0">
              <a:solidFill>
                <a:srgbClr val="FF0000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93006" y="89824"/>
            <a:ext cx="429938" cy="282015"/>
          </a:xfrm>
          <a:prstGeom prst="ellipse">
            <a:avLst/>
          </a:prstGeom>
          <a:solidFill>
            <a:srgbClr val="33CC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7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129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cf.ppt-online.org/files1/slide/i/Iyz2ZUVDLHAQWaNGkthF1xBJr9egYl34buopRPfi8/slide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60338"/>
            <a:ext cx="6953570" cy="4345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0" y="4505537"/>
            <a:ext cx="9144000" cy="627534"/>
          </a:xfrm>
          <a:prstGeom prst="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AutoShape 2" descr="Специальная Олимпиада России 2022 — Министерство труда и социальной защиты  населения Новгородской облас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 descr="C:\Users\Teacher\Downloads\Logotype_PGUFKSIT_rus_vertical (1)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34" r="5625" b="39071"/>
          <a:stretch/>
        </p:blipFill>
        <p:spPr bwMode="auto">
          <a:xfrm>
            <a:off x="155575" y="4567260"/>
            <a:ext cx="3019851" cy="474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447793" y="555526"/>
            <a:ext cx="8248414" cy="0"/>
          </a:xfrm>
          <a:prstGeom prst="line">
            <a:avLst/>
          </a:prstGeom>
          <a:ln w="57150">
            <a:solidFill>
              <a:srgbClr val="C0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447793" y="483925"/>
            <a:ext cx="8248414" cy="0"/>
          </a:xfrm>
          <a:prstGeom prst="line">
            <a:avLst/>
          </a:prstGeom>
          <a:ln w="57150">
            <a:solidFill>
              <a:srgbClr val="33CCCC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60375" y="627534"/>
            <a:ext cx="8248414" cy="0"/>
          </a:xfrm>
          <a:prstGeom prst="line">
            <a:avLst/>
          </a:prstGeom>
          <a:ln w="57150">
            <a:solidFill>
              <a:srgbClr val="FFC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367709" y="104034"/>
            <a:ext cx="44085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ЗАДАЧИ ДИАГНОСТИКИ</a:t>
            </a:r>
            <a:endParaRPr lang="ru-RU" sz="2400" b="1" dirty="0">
              <a:solidFill>
                <a:srgbClr val="FF0000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93006" y="89824"/>
            <a:ext cx="429938" cy="282015"/>
          </a:xfrm>
          <a:prstGeom prst="ellipse">
            <a:avLst/>
          </a:prstGeom>
          <a:solidFill>
            <a:srgbClr val="33CC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8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239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4505537"/>
            <a:ext cx="9144000" cy="627534"/>
          </a:xfrm>
          <a:prstGeom prst="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AutoShape 2" descr="Специальная Олимпиада России 2022 — Министерство труда и социальной защиты  населения Новгородской облас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 descr="C:\Users\Teacher\Downloads\Logotype_PGUFKSIT_rus_vertical (1)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34" r="5625" b="39071"/>
          <a:stretch/>
        </p:blipFill>
        <p:spPr bwMode="auto">
          <a:xfrm>
            <a:off x="155575" y="4567260"/>
            <a:ext cx="3019851" cy="474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447793" y="555526"/>
            <a:ext cx="8248414" cy="0"/>
          </a:xfrm>
          <a:prstGeom prst="line">
            <a:avLst/>
          </a:prstGeom>
          <a:ln w="57150">
            <a:solidFill>
              <a:srgbClr val="C0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447793" y="483925"/>
            <a:ext cx="8248414" cy="0"/>
          </a:xfrm>
          <a:prstGeom prst="line">
            <a:avLst/>
          </a:prstGeom>
          <a:ln w="57150">
            <a:solidFill>
              <a:srgbClr val="33CCCC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60375" y="627534"/>
            <a:ext cx="8248414" cy="0"/>
          </a:xfrm>
          <a:prstGeom prst="line">
            <a:avLst/>
          </a:prstGeom>
          <a:ln w="57150">
            <a:solidFill>
              <a:srgbClr val="FFC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Овал 17"/>
          <p:cNvSpPr/>
          <p:nvPr/>
        </p:nvSpPr>
        <p:spPr>
          <a:xfrm>
            <a:off x="93006" y="89824"/>
            <a:ext cx="429938" cy="282015"/>
          </a:xfrm>
          <a:prstGeom prst="ellipse">
            <a:avLst/>
          </a:prstGeom>
          <a:solidFill>
            <a:srgbClr val="33CC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9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6146" name="Picture 2" descr="ПЕДАГОГИЧЕСКИЙ КОНТРОЛЬ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448" y="699542"/>
            <a:ext cx="6646895" cy="38364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4107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4505537"/>
            <a:ext cx="9144000" cy="627534"/>
          </a:xfrm>
          <a:prstGeom prst="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AutoShape 2" descr="Специальная Олимпиада России 2022 — Министерство труда и социальной защиты  населения Новгородской облас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1029" name="Picture 5" descr="C:\Users\Teacher\Downloads\Logotype_PGUFKSIT_rus_vertical (1)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34" r="5625" b="39071"/>
          <a:stretch/>
        </p:blipFill>
        <p:spPr bwMode="auto">
          <a:xfrm>
            <a:off x="155575" y="4567260"/>
            <a:ext cx="3019851" cy="474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447793" y="555526"/>
            <a:ext cx="8248414" cy="0"/>
          </a:xfrm>
          <a:prstGeom prst="line">
            <a:avLst/>
          </a:prstGeom>
          <a:ln w="57150">
            <a:solidFill>
              <a:srgbClr val="C0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447793" y="483925"/>
            <a:ext cx="8248414" cy="0"/>
          </a:xfrm>
          <a:prstGeom prst="line">
            <a:avLst/>
          </a:prstGeom>
          <a:ln w="57150">
            <a:solidFill>
              <a:srgbClr val="33CCCC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60375" y="627534"/>
            <a:ext cx="8248414" cy="0"/>
          </a:xfrm>
          <a:prstGeom prst="line">
            <a:avLst/>
          </a:prstGeom>
          <a:ln w="57150">
            <a:solidFill>
              <a:srgbClr val="FFC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Овал 17"/>
          <p:cNvSpPr/>
          <p:nvPr/>
        </p:nvSpPr>
        <p:spPr>
          <a:xfrm>
            <a:off x="93006" y="89824"/>
            <a:ext cx="590562" cy="282015"/>
          </a:xfrm>
          <a:prstGeom prst="ellipse">
            <a:avLst/>
          </a:prstGeom>
          <a:solidFill>
            <a:srgbClr val="33CC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10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8455" y="2067694"/>
            <a:ext cx="8448873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base"/>
            <a:r>
              <a:rPr lang="ru-RU" b="1" dirty="0" smtClean="0">
                <a:solidFill>
                  <a:srgbClr val="444444"/>
                </a:solidFill>
                <a:latin typeface="none"/>
              </a:rPr>
              <a:t>определение </a:t>
            </a:r>
            <a:r>
              <a:rPr lang="ru-RU" b="1" dirty="0">
                <a:solidFill>
                  <a:srgbClr val="444444"/>
                </a:solidFill>
                <a:latin typeface="none"/>
              </a:rPr>
              <a:t>эффекта педагогических воздействий, т.е. сравнение запланированного и реально </a:t>
            </a:r>
            <a:r>
              <a:rPr lang="ru-RU" b="1" dirty="0" smtClean="0">
                <a:solidFill>
                  <a:srgbClr val="444444"/>
                </a:solidFill>
                <a:latin typeface="none"/>
              </a:rPr>
              <a:t>достигнутого </a:t>
            </a:r>
            <a:endParaRPr lang="ru-RU" b="1" dirty="0">
              <a:solidFill>
                <a:srgbClr val="444444"/>
              </a:solidFill>
              <a:latin typeface="none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78455" y="1059582"/>
            <a:ext cx="8430334" cy="3385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ne"/>
              </a:rPr>
              <a:t>СУЩНОСТЬ КОНТРОЛЯ В АДАПТИВНОМ ФИЗИЧЕСКОМ ВОСПИТАНИИ 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3747493" y="1563638"/>
            <a:ext cx="948686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83151" y="3291830"/>
            <a:ext cx="8448873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fontAlgn="base"/>
            <a:r>
              <a:rPr lang="ru-RU" b="1" dirty="0" smtClean="0">
                <a:solidFill>
                  <a:srgbClr val="444444"/>
                </a:solidFill>
                <a:latin typeface="none"/>
              </a:rPr>
              <a:t>внесение </a:t>
            </a:r>
            <a:r>
              <a:rPr lang="ru-RU" b="1" dirty="0">
                <a:solidFill>
                  <a:srgbClr val="444444"/>
                </a:solidFill>
                <a:latin typeface="none"/>
              </a:rPr>
              <a:t>регулярной коррекции в план и процесс его реализации в случае наличия </a:t>
            </a:r>
            <a:r>
              <a:rPr lang="ru-RU" b="1" dirty="0" smtClean="0">
                <a:solidFill>
                  <a:srgbClr val="444444"/>
                </a:solidFill>
                <a:latin typeface="none"/>
              </a:rPr>
              <a:t>несоответствия</a:t>
            </a:r>
            <a:endParaRPr lang="ru-RU" b="1" dirty="0">
              <a:solidFill>
                <a:srgbClr val="444444"/>
              </a:solidFill>
              <a:latin typeface="none"/>
            </a:endParaRPr>
          </a:p>
        </p:txBody>
      </p:sp>
      <p:sp>
        <p:nvSpPr>
          <p:cNvPr id="19" name="Стрелка вниз 18"/>
          <p:cNvSpPr/>
          <p:nvPr/>
        </p:nvSpPr>
        <p:spPr>
          <a:xfrm>
            <a:off x="3778614" y="2787774"/>
            <a:ext cx="948686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2455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1868</TotalTime>
  <Words>919</Words>
  <Application>Microsoft Office PowerPoint</Application>
  <PresentationFormat>Экран (16:9)</PresentationFormat>
  <Paragraphs>167</Paragraphs>
  <Slides>31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3" baseType="lpstr">
      <vt:lpstr>Тема Office</vt:lpstr>
      <vt:lpstr>Acrobat Document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Преподаватель</dc:creator>
  <cp:lastModifiedBy>Бурцева Евгения Валентиновна</cp:lastModifiedBy>
  <cp:revision>138</cp:revision>
  <cp:lastPrinted>2022-01-19T10:54:46Z</cp:lastPrinted>
  <dcterms:created xsi:type="dcterms:W3CDTF">2022-01-17T06:42:05Z</dcterms:created>
  <dcterms:modified xsi:type="dcterms:W3CDTF">2023-11-27T09:16:37Z</dcterms:modified>
</cp:coreProperties>
</file>